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318" r:id="rId5"/>
    <p:sldId id="319" r:id="rId6"/>
    <p:sldId id="320" r:id="rId7"/>
    <p:sldId id="321" r:id="rId8"/>
    <p:sldId id="286" r:id="rId9"/>
    <p:sldId id="295" r:id="rId10"/>
    <p:sldId id="324" r:id="rId11"/>
    <p:sldId id="325" r:id="rId12"/>
    <p:sldId id="327" r:id="rId13"/>
    <p:sldId id="328" r:id="rId14"/>
    <p:sldId id="326" r:id="rId15"/>
    <p:sldId id="270" r:id="rId16"/>
    <p:sldId id="331" r:id="rId17"/>
    <p:sldId id="332" r:id="rId18"/>
    <p:sldId id="333" r:id="rId19"/>
    <p:sldId id="334" r:id="rId20"/>
    <p:sldId id="306" r:id="rId21"/>
    <p:sldId id="335" r:id="rId22"/>
    <p:sldId id="308" r:id="rId23"/>
    <p:sldId id="309" r:id="rId24"/>
    <p:sldId id="336" r:id="rId25"/>
    <p:sldId id="337" r:id="rId26"/>
    <p:sldId id="274" r:id="rId27"/>
    <p:sldId id="313" r:id="rId28"/>
    <p:sldId id="314" r:id="rId29"/>
    <p:sldId id="315" r:id="rId30"/>
    <p:sldId id="338" r:id="rId31"/>
    <p:sldId id="281" r:id="rId32"/>
    <p:sldId id="317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18B760"/>
    <a:srgbClr val="FFC000"/>
    <a:srgbClr val="9D90A0"/>
    <a:srgbClr val="B6ACB8"/>
    <a:srgbClr val="629DD1"/>
    <a:srgbClr val="80B0DA"/>
    <a:srgbClr val="5DE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/>
    <p:restoredTop sz="86405" autoAdjust="0"/>
  </p:normalViewPr>
  <p:slideViewPr>
    <p:cSldViewPr snapToGrid="0" snapToObjects="1">
      <p:cViewPr varScale="1">
        <p:scale>
          <a:sx n="94" d="100"/>
          <a:sy n="94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13842-39C1-5C4B-966E-E3EAA73A1665}" type="datetimeFigureOut">
              <a:rPr lang="en-US" smtClean="0"/>
              <a:t>4/25/21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B8E00-ED5E-2D46-919E-888AEDF1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4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i="0" dirty="0"/>
              <a:t>Hello,</a:t>
            </a:r>
            <a:r>
              <a:rPr lang="zh-CN" altLang="en-US" i="0" dirty="0"/>
              <a:t> </a:t>
            </a:r>
            <a:r>
              <a:rPr lang="en-US" i="0" dirty="0"/>
              <a:t>everybody,</a:t>
            </a:r>
            <a:r>
              <a:rPr lang="en-US" i="0" baseline="0" dirty="0"/>
              <a:t> welcome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to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my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presentation.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i="0" baseline="0" dirty="0"/>
              <a:t>My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name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is</a:t>
            </a:r>
            <a:r>
              <a:rPr lang="zh-CN" altLang="en-US" i="0" baseline="0" dirty="0"/>
              <a:t> </a:t>
            </a:r>
            <a:r>
              <a:rPr lang="en-US" i="0" baseline="0" dirty="0"/>
              <a:t>Feng Shan</a:t>
            </a:r>
            <a:r>
              <a:rPr lang="en-US" altLang="zh-CN" i="0" baseline="0" dirty="0"/>
              <a:t>.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I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am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an</a:t>
            </a:r>
            <a:r>
              <a:rPr lang="zh-CN" altLang="en-US" i="0" baseline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 Professor</a:t>
            </a:r>
            <a:r>
              <a:rPr lang="en-US" i="0" baseline="0" dirty="0"/>
              <a:t> from Southeast University</a:t>
            </a:r>
            <a:r>
              <a:rPr lang="en-US" altLang="zh-CN" i="0" baseline="0" dirty="0"/>
              <a:t>,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Nanjing,</a:t>
            </a:r>
            <a:r>
              <a:rPr lang="zh-CN" altLang="en-US" i="0" baseline="0" dirty="0"/>
              <a:t> </a:t>
            </a:r>
            <a:r>
              <a:rPr lang="en-US" altLang="zh-CN" i="0" baseline="0" dirty="0"/>
              <a:t>China</a:t>
            </a:r>
            <a:r>
              <a:rPr lang="en-US" i="0" baseline="0" dirty="0"/>
              <a:t>.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paper I will be presenting today is titled “</a:t>
            </a:r>
            <a:r>
              <a:rPr lang="en-US" sz="1800" i="0" dirty="0">
                <a:solidFill>
                  <a:srgbClr val="FFFF00"/>
                </a:solidFill>
              </a:rPr>
              <a:t>Ultra-Wideband Swarm Ranging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04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dirty="0"/>
              <a:t>Double-sided two-way ranging </a:t>
            </a:r>
            <a:r>
              <a:rPr lang="en-US" altLang="zh-CN" dirty="0"/>
              <a:t>protocol,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IEEE</a:t>
            </a:r>
            <a:r>
              <a:rPr lang="zh-CN" altLang="en-US" dirty="0"/>
              <a:t> </a:t>
            </a:r>
            <a:r>
              <a:rPr lang="en-US" altLang="zh-CN" dirty="0"/>
              <a:t>Standard.</a:t>
            </a:r>
          </a:p>
          <a:p>
            <a:endParaRPr lang="en-US" altLang="zh-CN" dirty="0"/>
          </a:p>
          <a:p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sides</a:t>
            </a:r>
            <a:r>
              <a:rPr lang="zh-CN" altLang="en-US" dirty="0"/>
              <a:t> </a:t>
            </a:r>
            <a:r>
              <a:rPr lang="en-US" altLang="zh-CN" dirty="0"/>
              <a:t>exchange</a:t>
            </a:r>
            <a:r>
              <a:rPr lang="zh-CN" altLang="en-US" dirty="0"/>
              <a:t> </a:t>
            </a:r>
            <a:r>
              <a:rPr lang="en-US" altLang="zh-CN" dirty="0"/>
              <a:t>messages,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initialize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poll</a:t>
            </a:r>
            <a:r>
              <a:rPr lang="zh-CN" altLang="en-US" dirty="0"/>
              <a:t> </a:t>
            </a:r>
            <a:r>
              <a:rPr lang="en-US" altLang="zh-CN" dirty="0"/>
              <a:t>message,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reply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  <a:p>
            <a:endParaRPr lang="en-US" altLang="zh-CN" dirty="0"/>
          </a:p>
          <a:p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six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timestamps,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30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formulas,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flight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calculated.</a:t>
            </a:r>
          </a:p>
          <a:p>
            <a:endParaRPr lang="en-US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conclusion,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56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extension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swarm</a:t>
            </a:r>
            <a:r>
              <a:rPr lang="zh-CN" altLang="en-US" dirty="0"/>
              <a:t> </a:t>
            </a:r>
            <a:r>
              <a:rPr lang="en-US" altLang="zh-CN" dirty="0" err="1"/>
              <a:t>sencario</a:t>
            </a:r>
            <a:r>
              <a:rPr lang="en-US" altLang="zh-CN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exmaple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holds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 err="1"/>
              <a:t>rangign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neighbhors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passes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B.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passes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exchanging</a:t>
            </a:r>
            <a:r>
              <a:rPr lang="zh-CN" altLang="en-US" dirty="0"/>
              <a:t> </a:t>
            </a:r>
            <a:r>
              <a:rPr lang="en-US" altLang="zh-CN" dirty="0"/>
              <a:t>messages,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hear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broadcast</a:t>
            </a:r>
            <a:r>
              <a:rPr lang="zh-CN" altLang="en-US" dirty="0"/>
              <a:t> </a:t>
            </a:r>
            <a:r>
              <a:rPr lang="en-US" altLang="zh-CN" dirty="0"/>
              <a:t>nature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wireless</a:t>
            </a:r>
            <a:r>
              <a:rPr lang="zh-CN" altLang="en-US" dirty="0"/>
              <a:t> </a:t>
            </a:r>
            <a:r>
              <a:rPr lang="en-US" altLang="zh-CN" dirty="0"/>
              <a:t>communication,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ignored,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inefficient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12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advantiage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broadcast nature of wireless communication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broadcasted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 can be received by the other two sides. Then every message generates three timestamps,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i.e.,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transmit and two receive timestamps.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each pair has two rounds of message exchanges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sufficient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calculate the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each pair.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82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message,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table,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works.</a:t>
            </a:r>
          </a:p>
          <a:p>
            <a:endParaRPr lang="en-US" dirty="0"/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  <a:p>
            <a:endParaRPr lang="en-US" dirty="0"/>
          </a:p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Y,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  <a:p>
            <a:endParaRPr lang="en-US" dirty="0"/>
          </a:p>
          <a:p>
            <a:r>
              <a:rPr lang="en-US" altLang="zh-CN" dirty="0"/>
              <a:t>initially,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timestamps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exchange.</a:t>
            </a:r>
          </a:p>
          <a:p>
            <a:endParaRPr lang="en-US" dirty="0"/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sent,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recorded.</a:t>
            </a:r>
          </a:p>
          <a:p>
            <a:endParaRPr lang="en-US" dirty="0"/>
          </a:p>
          <a:p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Y2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transmit,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Y2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received,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timestamps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updated.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value.</a:t>
            </a:r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rerranged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exchange</a:t>
            </a:r>
          </a:p>
          <a:p>
            <a:endParaRPr lang="en-US" dirty="0"/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sent,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</a:p>
          <a:p>
            <a:endParaRPr lang="en-US" dirty="0"/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received,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timestamps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computed.</a:t>
            </a:r>
          </a:p>
          <a:p>
            <a:endParaRPr lang="en-US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 err="1"/>
              <a:t>rerrange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round.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thing</a:t>
            </a:r>
            <a:r>
              <a:rPr lang="zh-CN" altLang="en-US" dirty="0"/>
              <a:t> </a:t>
            </a:r>
            <a:r>
              <a:rPr lang="en-US" altLang="zh-CN" dirty="0"/>
              <a:t>repeats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83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exchanging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transmits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d1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receives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d2</a:t>
            </a:r>
          </a:p>
          <a:p>
            <a:r>
              <a:rPr lang="en-US" altLang="zh-CN" dirty="0"/>
              <a:t>transmits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d3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receives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d4</a:t>
            </a:r>
          </a:p>
          <a:p>
            <a:endParaRPr lang="en-US" dirty="0"/>
          </a:p>
          <a:p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d4,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collect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timestamps,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 err="1"/>
              <a:t>accurant</a:t>
            </a:r>
            <a:r>
              <a:rPr lang="en-US" altLang="zh-CN" dirty="0"/>
              <a:t>?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relationships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establish</a:t>
            </a:r>
            <a:r>
              <a:rPr lang="zh-CN" altLang="en-US" dirty="0"/>
              <a:t> </a:t>
            </a:r>
            <a:r>
              <a:rPr lang="en-US" altLang="zh-CN" dirty="0"/>
              <a:t>equations</a:t>
            </a:r>
          </a:p>
          <a:p>
            <a:endParaRPr lang="en-US" dirty="0"/>
          </a:p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careful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computed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d4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acutly</a:t>
            </a:r>
            <a:r>
              <a:rPr lang="zh-CN" altLang="en-US" dirty="0"/>
              <a:t> </a:t>
            </a:r>
            <a:r>
              <a:rPr lang="en-US" altLang="zh-CN" dirty="0"/>
              <a:t>d2</a:t>
            </a:r>
          </a:p>
          <a:p>
            <a:endParaRPr lang="en-US" dirty="0"/>
          </a:p>
          <a:p>
            <a:r>
              <a:rPr lang="en-US" dirty="0"/>
              <a:t>th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6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Q3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 err="1"/>
              <a:t>answerd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62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conclusion,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7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4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Case 1,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side</a:t>
                </a:r>
                <a:r>
                  <a:rPr lang="zh-CN" altLang="en-US" dirty="0"/>
                  <a:t> </a:t>
                </a:r>
                <a:r>
                  <a:rPr lang="en-US" dirty="0"/>
                  <a:t>receives more than it transmits. </a:t>
                </a:r>
              </a:p>
              <a:p>
                <a:pPr lvl="1"/>
                <a:r>
                  <a:rPr lang="en-US" altLang="zh-CN" dirty="0"/>
                  <a:t>Case</a:t>
                </a:r>
                <a:r>
                  <a:rPr lang="zh-CN" altLang="en-US" dirty="0"/>
                  <a:t> </a:t>
                </a:r>
                <a:r>
                  <a:rPr lang="en-US" dirty="0"/>
                  <a:t>2, one message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side</a:t>
                </a:r>
                <a:r>
                  <a:rPr lang="en-US" dirty="0"/>
                  <a:t> is lost.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cases,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after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table,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missing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timestamp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here,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handle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cases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discarding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timestamp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prepare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next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round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Case 1, </a:t>
                </a:r>
                <a:r>
                  <a:rPr lang="en-US" i="0" dirty="0">
                    <a:latin typeface="Cambria Math" panose="02040503050406030204" pitchFamily="18" charset="0"/>
                  </a:rPr>
                  <a:t>𝐴</a:t>
                </a:r>
                <a:r>
                  <a:rPr lang="en-US" dirty="0"/>
                  <a:t> </a:t>
                </a:r>
                <a:r>
                  <a:rPr lang="en-US" altLang="zh-CN" dirty="0"/>
                  <a:t>side</a:t>
                </a:r>
                <a:r>
                  <a:rPr lang="zh-CN" altLang="en-US" dirty="0"/>
                  <a:t> </a:t>
                </a:r>
                <a:r>
                  <a:rPr lang="en-US" dirty="0"/>
                  <a:t>receives more than it transmits. </a:t>
                </a:r>
              </a:p>
              <a:p>
                <a:pPr lvl="1"/>
                <a:r>
                  <a:rPr lang="en-US" altLang="zh-CN" dirty="0"/>
                  <a:t>Case</a:t>
                </a:r>
                <a:r>
                  <a:rPr lang="zh-CN" altLang="en-US" dirty="0"/>
                  <a:t> </a:t>
                </a:r>
                <a:r>
                  <a:rPr lang="en-US" dirty="0"/>
                  <a:t>2, one message from </a:t>
                </a:r>
                <a:r>
                  <a:rPr lang="en-US" i="0" dirty="0">
                    <a:latin typeface="Cambria Math" panose="02040503050406030204" pitchFamily="18" charset="0"/>
                  </a:rPr>
                  <a:t>𝐴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side</a:t>
                </a:r>
                <a:r>
                  <a:rPr lang="en-US" dirty="0"/>
                  <a:t> is lost.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cases,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after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normally,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missing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timestamp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here,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discard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timestamp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prepare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next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round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5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five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  <a:r>
              <a:rPr lang="zh-CN" altLang="en-US" dirty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3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Case 4, one message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side</a:t>
                </a:r>
                <a:r>
                  <a:rPr lang="zh-CN" altLang="en-US" dirty="0"/>
                  <a:t> </a:t>
                </a:r>
                <a:r>
                  <a:rPr lang="en-US" dirty="0"/>
                  <a:t>is lost. 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after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table,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mismatched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timestamps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here,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discard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timestamp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prepare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next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round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Case 4, one message from </a:t>
                </a:r>
                <a:r>
                  <a:rPr lang="en-US" i="0" dirty="0">
                    <a:latin typeface="Cambria Math" panose="02040503050406030204" pitchFamily="18" charset="0"/>
                  </a:rPr>
                  <a:t>𝑌</a:t>
                </a:r>
                <a:r>
                  <a:rPr lang="en-US" dirty="0"/>
                  <a:t> </a:t>
                </a:r>
                <a:r>
                  <a:rPr lang="en-US" altLang="zh-CN" dirty="0"/>
                  <a:t>side</a:t>
                </a:r>
                <a:r>
                  <a:rPr lang="zh-CN" altLang="en-US" dirty="0"/>
                  <a:t> </a:t>
                </a:r>
                <a:r>
                  <a:rPr lang="en-US" dirty="0"/>
                  <a:t>is lost. 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after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normally,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mismatched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timestamps,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discard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timestamp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prepare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next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round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81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swarm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supports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hoc</a:t>
            </a:r>
            <a:r>
              <a:rPr lang="zh-CN" altLang="en-US" dirty="0"/>
              <a:t> </a:t>
            </a:r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3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proposed swarm ranging protocol is implemented 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Crazyflie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mirco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drones,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STM32 microcontroller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200KB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memory and onboard UWB wireless transceiver chips DW1000.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clear to conclude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the ranging period P do not affect ranging accuracy at various distance.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6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expriments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evaluate the impact of velocity on ranging accuracy.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rone hovers at a fixed location while another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drone flies towards 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clear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when P becomes larger, the accuracy drops. We also observe that the ranging results are delayed compare to the ground true, which is consistent with our theoretical analysis.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61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mismatched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period,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period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drones,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 err="1"/>
              <a:t>counst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conclude that our swarm ranging protocol handles the ranging period mismatching smoothly, that is the shorter period its neighbor has, the more ranging occurred. 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evaluated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dirty="0"/>
              <a:t>omparison with ranging based on token ring.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 there are more than 5 drones, our swarm ranging protocol outperforms the token ring algorithm.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89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demonstration video, 8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Crazyflie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drones hover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compact area less than 3m by 3m. While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Crazyflie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drone is manually controlled to fly into this area.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 to the swarm ranging protocol, a drone detects the coming drone by ranging distance, and lower its height to avoid collision once the distance is small than a 30cm.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11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75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7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introduction.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56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 drone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Crazyflie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Bitcraze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RoboMaster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legged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Boston Dynamics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6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conclude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swarms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altLang="zh-CN" dirty="0">
                <a:solidFill>
                  <a:srgbClr val="FF0000"/>
                </a:solidFill>
              </a:rPr>
              <a:t>ynamic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dense,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conclude three important features for robots and devices in such a swarm: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mobility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distance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 err="1"/>
              <a:t>gps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localization,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wireless</a:t>
            </a:r>
            <a:r>
              <a:rPr lang="zh-CN" altLang="en-US" dirty="0"/>
              <a:t> </a:t>
            </a:r>
            <a:r>
              <a:rPr lang="en-US" altLang="zh-CN" dirty="0" err="1"/>
              <a:t>acess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communication....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ultra-</a:t>
            </a:r>
            <a:r>
              <a:rPr lang="en-US" altLang="zh-CN" dirty="0" err="1"/>
              <a:t>wideban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swarms,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i="0" dirty="0"/>
              <a:t>It</a:t>
            </a:r>
            <a:r>
              <a:rPr lang="zh-CN" altLang="en-US" i="0" dirty="0"/>
              <a:t> </a:t>
            </a:r>
            <a:r>
              <a:rPr lang="en-US" altLang="zh-CN" i="0" dirty="0"/>
              <a:t>is</a:t>
            </a:r>
            <a:r>
              <a:rPr lang="zh-CN" altLang="en-US" i="0" dirty="0"/>
              <a:t> </a:t>
            </a:r>
            <a:r>
              <a:rPr lang="en-US" altLang="zh-CN" i="0" dirty="0"/>
              <a:t>challenge</a:t>
            </a:r>
            <a:r>
              <a:rPr lang="zh-CN" altLang="en-US" i="0" dirty="0"/>
              <a:t> </a:t>
            </a:r>
            <a:r>
              <a:rPr lang="en-US" altLang="zh-CN" i="0" dirty="0"/>
              <a:t>to</a:t>
            </a:r>
            <a:r>
              <a:rPr lang="zh-CN" altLang="en-US" i="0" dirty="0"/>
              <a:t> </a:t>
            </a:r>
            <a:r>
              <a:rPr lang="en-US" altLang="zh-CN" i="0" dirty="0"/>
              <a:t>....,</a:t>
            </a:r>
            <a:r>
              <a:rPr lang="zh-CN" altLang="en-US" i="0" dirty="0"/>
              <a:t> </a:t>
            </a:r>
            <a:r>
              <a:rPr lang="en-US" altLang="zh-CN" i="0" dirty="0"/>
              <a:t>Because</a:t>
            </a:r>
            <a:r>
              <a:rPr lang="zh-CN" altLang="en-US" i="0" dirty="0"/>
              <a:t> </a:t>
            </a:r>
            <a:r>
              <a:rPr lang="en-US" i="0" dirty="0"/>
              <a:t>large number</a:t>
            </a:r>
            <a:r>
              <a:rPr lang="zh-CN" altLang="en-US" i="0" dirty="0"/>
              <a:t> </a:t>
            </a:r>
            <a:r>
              <a:rPr lang="en-US" altLang="zh-CN" i="0" dirty="0"/>
              <a:t>robots</a:t>
            </a:r>
            <a:r>
              <a:rPr lang="zh-CN" altLang="en-US" i="0" dirty="0"/>
              <a:t> </a:t>
            </a:r>
            <a:r>
              <a:rPr lang="en-US" altLang="zh-CN" i="0" dirty="0"/>
              <a:t>or</a:t>
            </a:r>
            <a:r>
              <a:rPr lang="zh-CN" altLang="en-US" i="0" dirty="0"/>
              <a:t> </a:t>
            </a:r>
            <a:r>
              <a:rPr lang="en-US" altLang="zh-CN" i="0" dirty="0"/>
              <a:t>devices</a:t>
            </a:r>
            <a:r>
              <a:rPr lang="zh-CN" altLang="en-US" i="0" dirty="0"/>
              <a:t> </a:t>
            </a:r>
            <a:r>
              <a:rPr lang="en-US" altLang="zh-CN" i="0" dirty="0"/>
              <a:t>in</a:t>
            </a:r>
            <a:r>
              <a:rPr lang="zh-CN" altLang="en-US" i="0" dirty="0"/>
              <a:t> </a:t>
            </a:r>
            <a:r>
              <a:rPr lang="en-US" altLang="zh-CN" i="0" dirty="0"/>
              <a:t>a</a:t>
            </a:r>
            <a:r>
              <a:rPr lang="zh-CN" altLang="en-US" i="0" dirty="0"/>
              <a:t> </a:t>
            </a:r>
            <a:r>
              <a:rPr lang="en-US" altLang="zh-CN" i="0" dirty="0"/>
              <a:t>swarm</a:t>
            </a:r>
          </a:p>
          <a:p>
            <a:pPr lvl="1"/>
            <a:r>
              <a:rPr lang="en-US" altLang="zh-CN" i="0" dirty="0"/>
              <a:t>It</a:t>
            </a:r>
            <a:r>
              <a:rPr lang="zh-CN" altLang="en-US" i="0" dirty="0"/>
              <a:t> </a:t>
            </a:r>
            <a:r>
              <a:rPr lang="en-US" altLang="zh-CN" i="0" dirty="0"/>
              <a:t>is</a:t>
            </a:r>
            <a:r>
              <a:rPr lang="zh-CN" altLang="en-US" i="0" dirty="0"/>
              <a:t> </a:t>
            </a:r>
            <a:r>
              <a:rPr lang="en-US" altLang="zh-CN" i="0" dirty="0"/>
              <a:t>challenge</a:t>
            </a:r>
            <a:r>
              <a:rPr lang="zh-CN" altLang="en-US" i="0" dirty="0"/>
              <a:t> </a:t>
            </a:r>
            <a:r>
              <a:rPr lang="en-US" altLang="zh-CN" i="0" dirty="0"/>
              <a:t>to</a:t>
            </a:r>
            <a:r>
              <a:rPr lang="zh-CN" altLang="en-US" i="0" dirty="0"/>
              <a:t> </a:t>
            </a:r>
            <a:r>
              <a:rPr lang="en-US" altLang="zh-CN" i="0" dirty="0"/>
              <a:t>....,</a:t>
            </a:r>
            <a:r>
              <a:rPr lang="zh-CN" altLang="en-US" i="0" dirty="0"/>
              <a:t> </a:t>
            </a:r>
            <a:r>
              <a:rPr lang="en-US" altLang="zh-CN" i="0" dirty="0"/>
              <a:t>Because</a:t>
            </a:r>
            <a:r>
              <a:rPr lang="zh-CN" altLang="en-US" i="0" dirty="0"/>
              <a:t> </a:t>
            </a:r>
            <a:r>
              <a:rPr lang="en-US" altLang="zh-CN" i="0" dirty="0"/>
              <a:t>robots</a:t>
            </a:r>
            <a:r>
              <a:rPr lang="zh-CN" altLang="en-US" i="0" dirty="0"/>
              <a:t> </a:t>
            </a:r>
            <a:r>
              <a:rPr lang="en-US" altLang="zh-CN" i="0" dirty="0"/>
              <a:t>or</a:t>
            </a:r>
            <a:r>
              <a:rPr lang="zh-CN" altLang="en-US" i="0" dirty="0"/>
              <a:t> </a:t>
            </a:r>
            <a:r>
              <a:rPr lang="en-US" altLang="zh-CN" i="0" dirty="0"/>
              <a:t>devices</a:t>
            </a:r>
            <a:r>
              <a:rPr lang="zh-CN" altLang="en-US" i="0" dirty="0"/>
              <a:t> </a:t>
            </a:r>
            <a:r>
              <a:rPr lang="en-US" altLang="zh-CN" i="0" dirty="0"/>
              <a:t>move</a:t>
            </a:r>
            <a:r>
              <a:rPr lang="zh-CN" altLang="en-US" i="0" dirty="0"/>
              <a:t> </a:t>
            </a:r>
            <a:r>
              <a:rPr lang="en-US" altLang="zh-CN" i="0" dirty="0"/>
              <a:t>dynamically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i="0" dirty="0"/>
              <a:t>It</a:t>
            </a:r>
            <a:r>
              <a:rPr lang="zh-CN" altLang="en-US" i="0" dirty="0"/>
              <a:t> </a:t>
            </a:r>
            <a:r>
              <a:rPr lang="en-US" altLang="zh-CN" i="0" dirty="0"/>
              <a:t>is</a:t>
            </a:r>
            <a:r>
              <a:rPr lang="zh-CN" altLang="en-US" i="0" dirty="0"/>
              <a:t> </a:t>
            </a:r>
            <a:r>
              <a:rPr lang="en-US" altLang="zh-CN" i="0" dirty="0"/>
              <a:t>challenge</a:t>
            </a:r>
            <a:r>
              <a:rPr lang="zh-CN" altLang="en-US" i="0" dirty="0"/>
              <a:t> </a:t>
            </a:r>
            <a:r>
              <a:rPr lang="en-US" altLang="zh-CN" i="0" dirty="0"/>
              <a:t>to</a:t>
            </a:r>
            <a:r>
              <a:rPr lang="zh-CN" altLang="en-US" i="0" dirty="0"/>
              <a:t> </a:t>
            </a:r>
            <a:r>
              <a:rPr lang="en-US" altLang="zh-CN" i="0" dirty="0"/>
              <a:t>....,</a:t>
            </a:r>
            <a:r>
              <a:rPr lang="zh-CN" altLang="en-US" i="0" dirty="0"/>
              <a:t> </a:t>
            </a:r>
            <a:r>
              <a:rPr lang="en-US" altLang="zh-CN" i="0" dirty="0"/>
              <a:t>Because</a:t>
            </a:r>
            <a:r>
              <a:rPr lang="zh-CN" altLang="en-US" i="0" dirty="0"/>
              <a:t> </a:t>
            </a:r>
            <a:r>
              <a:rPr lang="en-US" altLang="zh-CN" i="0" dirty="0"/>
              <a:t>robots</a:t>
            </a:r>
            <a:r>
              <a:rPr lang="zh-CN" altLang="en-US" i="0" dirty="0"/>
              <a:t> </a:t>
            </a:r>
            <a:r>
              <a:rPr lang="en-US" altLang="zh-CN" i="0" dirty="0"/>
              <a:t>or</a:t>
            </a:r>
            <a:r>
              <a:rPr lang="zh-CN" altLang="en-US" i="0" dirty="0"/>
              <a:t> </a:t>
            </a:r>
            <a:r>
              <a:rPr lang="en-US" altLang="zh-CN" i="0" dirty="0"/>
              <a:t>devices</a:t>
            </a:r>
            <a:r>
              <a:rPr lang="zh-CN" altLang="en-US" i="0" dirty="0"/>
              <a:t> </a:t>
            </a:r>
            <a:r>
              <a:rPr lang="en-US" altLang="zh-CN" i="0" dirty="0"/>
              <a:t>dense</a:t>
            </a:r>
          </a:p>
          <a:p>
            <a:pPr lvl="1"/>
            <a:endParaRPr lang="en-US" altLang="zh-CN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3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preliminary</a:t>
            </a:r>
            <a:r>
              <a:rPr lang="zh-CN" altLang="en-US" dirty="0"/>
              <a:t> </a:t>
            </a:r>
            <a:r>
              <a:rPr lang="en-US" altLang="zh-CN" dirty="0" err="1"/>
              <a:t>knowldges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uwb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differnet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wifi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lte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gps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B8E00-ED5E-2D46-919E-888AEDF15C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4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34000">
                  <a:schemeClr val="accent5">
                    <a:lumMod val="40000"/>
                    <a:lumOff val="60000"/>
                  </a:schemeClr>
                </a:gs>
                <a:gs pos="88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sz="2400">
                <a:latin typeface="Times New Roman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sz="2400">
                <a:latin typeface="Times New Roman" charset="0"/>
              </a:endParaRPr>
            </a:p>
          </p:txBody>
        </p:sp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0" y="1063"/>
              <a:ext cx="1806" cy="1600"/>
              <a:chOff x="0" y="1063"/>
              <a:chExt cx="1806" cy="1600"/>
            </a:xfrm>
          </p:grpSpPr>
          <p:sp>
            <p:nvSpPr>
              <p:cNvPr id="12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  <p:sp>
            <p:nvSpPr>
              <p:cNvPr id="13" name="Rectangle 8"/>
              <p:cNvSpPr>
                <a:spLocks noChangeArrowheads="1"/>
              </p:cNvSpPr>
              <p:nvPr userDrawn="1"/>
            </p:nvSpPr>
            <p:spPr bwMode="auto">
              <a:xfrm>
                <a:off x="0" y="2263"/>
                <a:ext cx="369" cy="4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 userDrawn="1"/>
            </p:nvSpPr>
            <p:spPr bwMode="auto">
              <a:xfrm>
                <a:off x="350" y="1063"/>
                <a:ext cx="367" cy="3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sz="2400">
                  <a:latin typeface="Times New Roman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1828799"/>
            <a:ext cx="5943600" cy="228600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267200"/>
            <a:ext cx="5943600" cy="1752600"/>
          </a:xfrm>
        </p:spPr>
        <p:txBody>
          <a:bodyPr/>
          <a:lstStyle>
            <a:lvl1pPr marL="0" indent="0" algn="ctr">
              <a:buNone/>
              <a:defRPr lang="en-US" altLang="zh-CN" sz="3200" b="0" kern="1200" dirty="0" smtClean="0">
                <a:ln w="10541" cmpd="sng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auto">
          <a:xfrm>
            <a:off x="0" y="4223905"/>
            <a:ext cx="576263" cy="64135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sz="2400">
              <a:latin typeface="Times New Roman" charset="0"/>
            </a:endParaRPr>
          </a:p>
        </p:txBody>
      </p:sp>
      <p:pic>
        <p:nvPicPr>
          <p:cNvPr id="22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597" y="198120"/>
            <a:ext cx="638803" cy="640080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953667-767F-4E41-AA27-060560BF5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3233" y="319644"/>
            <a:ext cx="5144022" cy="397032"/>
          </a:xfrm>
          <a:noFill/>
        </p:spPr>
        <p:txBody>
          <a:bodyPr wrap="square" rtlCol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1" dirty="0" smtClean="0">
                <a:latin typeface="宋体" pitchFamily="2" charset="-122"/>
                <a:ea typeface="宋体" pitchFamily="2" charset="-122"/>
              </a:defRPr>
            </a:lvl1pPr>
          </a:lstStyle>
          <a:p>
            <a:pPr lvl="0" algn="r"/>
            <a:r>
              <a:rPr lang="ja-JP" altLang="en-US"/>
              <a:t>点击添加课程名称</a:t>
            </a:r>
            <a:r>
              <a:rPr lang="en-US" altLang="zh-CN" dirty="0"/>
              <a:t>/</a:t>
            </a:r>
            <a:r>
              <a:rPr lang="ja-JP" altLang="en-US"/>
              <a:t>报告系列名称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75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9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4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12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3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325"/>
            <a:ext cx="7968852" cy="621792"/>
          </a:xfrm>
        </p:spPr>
        <p:txBody>
          <a:bodyPr>
            <a:normAutofit/>
          </a:bodyPr>
          <a:lstStyle>
            <a:lvl1pPr algn="l">
              <a:defRPr sz="34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4788"/>
            <a:ext cx="8382000" cy="5358412"/>
          </a:xfrm>
        </p:spPr>
        <p:txBody>
          <a:bodyPr>
            <a:normAutofit/>
          </a:bodyPr>
          <a:lstStyle>
            <a:lvl1pPr>
              <a:defRPr sz="280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1pPr>
            <a:lvl2pPr marL="685800" indent="-228600">
              <a:buSzPct val="100000"/>
              <a:buFont typeface="System Font Regular"/>
              <a:buChar char="−"/>
              <a:defRPr sz="240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2pPr>
            <a:lvl3pPr marL="1143000" indent="-228600">
              <a:buFont typeface="Wingdings" pitchFamily="2" charset="2"/>
              <a:buChar char="§"/>
              <a:defRPr sz="200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3pPr>
            <a:lvl4pPr marL="1600200" indent="-228600">
              <a:buSzPct val="50000"/>
              <a:buFont typeface="Wingdings" pitchFamily="2" charset="2"/>
              <a:buChar char="q"/>
              <a:defRPr sz="180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4pPr>
            <a:lvl5pPr marL="2057400" indent="-228600">
              <a:buSzPct val="70000"/>
              <a:buFont typeface="Courier New" panose="02070309020205020404" pitchFamily="49" charset="0"/>
              <a:buChar char="o"/>
              <a:defRPr sz="180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629400"/>
            <a:ext cx="2133600" cy="228600"/>
          </a:xfrm>
        </p:spPr>
        <p:txBody>
          <a:bodyPr anchor="ctr"/>
          <a:lstStyle>
            <a:lvl1pPr>
              <a:defRPr sz="14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7804" y="6637090"/>
            <a:ext cx="3528000" cy="228600"/>
          </a:xfrm>
        </p:spPr>
        <p:txBody>
          <a:bodyPr/>
          <a:lstStyle>
            <a:lvl1pPr>
              <a:defRPr sz="1400">
                <a:solidFill>
                  <a:srgbClr val="FFFF00"/>
                </a:solidFill>
              </a:defRPr>
            </a:lvl1pPr>
          </a:lstStyle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629400"/>
            <a:ext cx="2133600" cy="228600"/>
          </a:xfrm>
        </p:spPr>
        <p:txBody>
          <a:bodyPr anchor="ctr"/>
          <a:lstStyle>
            <a:lvl1pPr>
              <a:defRPr lang="zh-CN" altLang="en-US" sz="1400" kern="1200" smtClean="0">
                <a:solidFill>
                  <a:srgbClr val="FFFF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defRPr>
            </a:lvl1pPr>
          </a:lstStyle>
          <a:p>
            <a:fld id="{544A5C6C-F315-4E99-B6A8-F0F90911BB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矩形 8"/>
          <p:cNvSpPr/>
          <p:nvPr userDrawn="1"/>
        </p:nvSpPr>
        <p:spPr>
          <a:xfrm>
            <a:off x="457200" y="947929"/>
            <a:ext cx="8686800" cy="100583"/>
          </a:xfrm>
          <a:prstGeom prst="rect">
            <a:avLst/>
          </a:prstGeom>
          <a:gradFill flip="none" rotWithShape="1">
            <a:gsLst>
              <a:gs pos="76000">
                <a:srgbClr val="5DE6F9"/>
              </a:gs>
              <a:gs pos="92000">
                <a:srgbClr val="FFFFFF"/>
              </a:gs>
            </a:gsLst>
            <a:lin ang="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1" name="Group 4"/>
          <p:cNvGrpSpPr>
            <a:grpSpLocks/>
          </p:cNvGrpSpPr>
          <p:nvPr userDrawn="1"/>
        </p:nvGrpSpPr>
        <p:grpSpPr bwMode="auto">
          <a:xfrm>
            <a:off x="0" y="-1587"/>
            <a:ext cx="9144000" cy="387351"/>
            <a:chOff x="0" y="84"/>
            <a:chExt cx="5760" cy="244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0" y="84"/>
              <a:ext cx="240" cy="242"/>
            </a:xfrm>
            <a:prstGeom prst="rect">
              <a:avLst/>
            </a:prstGeom>
            <a:gradFill rotWithShape="0">
              <a:gsLst>
                <a:gs pos="18000">
                  <a:schemeClr val="accent5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0" scaled="0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sz="2400">
                <a:latin typeface="Times New Roman" charset="0"/>
              </a:endParaRP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61"/>
            </a:xfrm>
            <a:prstGeom prst="rect">
              <a:avLst/>
            </a:prstGeom>
            <a:gradFill flip="none" rotWithShape="1">
              <a:gsLst>
                <a:gs pos="34000">
                  <a:schemeClr val="accent5">
                    <a:lumMod val="50000"/>
                  </a:schemeClr>
                </a:gs>
                <a:gs pos="88000">
                  <a:srgbClr val="FFFFFF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sz="240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235" y="85"/>
              <a:ext cx="81" cy="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>
                <a:solidFill>
                  <a:schemeClr val="hlink"/>
                </a:solidFill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16" y="85"/>
              <a:ext cx="81" cy="8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156" y="167"/>
              <a:ext cx="80" cy="8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>
                <a:solidFill>
                  <a:schemeClr val="hlink"/>
                </a:solidFill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74" y="84"/>
              <a:ext cx="81" cy="8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sz="2400">
                <a:latin typeface="Times New Roman" charset="0"/>
              </a:endParaRP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235" y="166"/>
              <a:ext cx="81" cy="8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 userDrawn="1"/>
          </p:nvSpPr>
          <p:spPr bwMode="auto">
            <a:xfrm>
              <a:off x="156" y="248"/>
              <a:ext cx="80" cy="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>
                <a:solidFill>
                  <a:schemeClr val="accent2"/>
                </a:solidFill>
              </a:endParaRPr>
            </a:p>
          </p:txBody>
        </p:sp>
      </p:grpSp>
      <p:pic>
        <p:nvPicPr>
          <p:cNvPr id="9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055" y="23090"/>
            <a:ext cx="91257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829" y="2225457"/>
            <a:ext cx="8160619" cy="1820854"/>
          </a:xfrm>
        </p:spPr>
        <p:txBody>
          <a:bodyPr anchor="b"/>
          <a:lstStyle>
            <a:lvl1pPr algn="ctr">
              <a:defRPr sz="5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图片 2">
            <a:extLst>
              <a:ext uri="{FF2B5EF4-FFF2-40B4-BE49-F238E27FC236}">
                <a16:creationId xmlns:a16="http://schemas.microsoft.com/office/drawing/2014/main" id="{1D706AEC-AF91-0942-B735-0067194D1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055" y="23090"/>
            <a:ext cx="912574" cy="914400"/>
          </a:xfrm>
          <a:prstGeom prst="rect">
            <a:avLst/>
          </a:prstGeom>
        </p:spPr>
      </p:pic>
      <p:sp>
        <p:nvSpPr>
          <p:cNvPr id="17" name="矩形 8">
            <a:extLst>
              <a:ext uri="{FF2B5EF4-FFF2-40B4-BE49-F238E27FC236}">
                <a16:creationId xmlns:a16="http://schemas.microsoft.com/office/drawing/2014/main" id="{C159B2FA-360C-B144-8371-E0BB4133E22A}"/>
              </a:ext>
            </a:extLst>
          </p:cNvPr>
          <p:cNvSpPr/>
          <p:nvPr userDrawn="1"/>
        </p:nvSpPr>
        <p:spPr>
          <a:xfrm>
            <a:off x="443829" y="4059804"/>
            <a:ext cx="8686800" cy="100583"/>
          </a:xfrm>
          <a:prstGeom prst="rect">
            <a:avLst/>
          </a:prstGeom>
          <a:gradFill flip="none" rotWithShape="1">
            <a:gsLst>
              <a:gs pos="76000">
                <a:srgbClr val="5DE6F9"/>
              </a:gs>
              <a:gs pos="92000">
                <a:srgbClr val="FFFFFF"/>
              </a:gs>
            </a:gsLst>
            <a:lin ang="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矩形 8">
            <a:extLst>
              <a:ext uri="{FF2B5EF4-FFF2-40B4-BE49-F238E27FC236}">
                <a16:creationId xmlns:a16="http://schemas.microsoft.com/office/drawing/2014/main" id="{93B259C8-EF7D-6B4D-9A58-03E8453FD850}"/>
              </a:ext>
            </a:extLst>
          </p:cNvPr>
          <p:cNvSpPr/>
          <p:nvPr userDrawn="1"/>
        </p:nvSpPr>
        <p:spPr>
          <a:xfrm>
            <a:off x="457200" y="2161672"/>
            <a:ext cx="8686800" cy="100583"/>
          </a:xfrm>
          <a:prstGeom prst="rect">
            <a:avLst/>
          </a:prstGeom>
          <a:gradFill flip="none" rotWithShape="1">
            <a:gsLst>
              <a:gs pos="76000">
                <a:srgbClr val="5DE6F9"/>
              </a:gs>
              <a:gs pos="92000">
                <a:srgbClr val="FFFFFF"/>
              </a:gs>
            </a:gsLst>
            <a:lin ang="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C9B0C4-10FF-024F-A81F-CDB9FC150FEE}"/>
              </a:ext>
            </a:extLst>
          </p:cNvPr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49B34429-3577-4149-A54C-D9356A89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629400"/>
            <a:ext cx="2133600" cy="228600"/>
          </a:xfrm>
        </p:spPr>
        <p:txBody>
          <a:bodyPr anchor="ctr"/>
          <a:lstStyle>
            <a:lvl1pPr>
              <a:defRPr sz="14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E06BB7E-5FB4-AD42-A48F-5526B906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7804" y="6637090"/>
            <a:ext cx="3528000" cy="228600"/>
          </a:xfrm>
        </p:spPr>
        <p:txBody>
          <a:bodyPr/>
          <a:lstStyle>
            <a:lvl1pPr>
              <a:defRPr sz="1400">
                <a:solidFill>
                  <a:srgbClr val="FFFF00"/>
                </a:solidFill>
              </a:defRPr>
            </a:lvl1pPr>
          </a:lstStyle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708ED7-C121-8B4C-A757-446414D6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629400"/>
            <a:ext cx="2133600" cy="228600"/>
          </a:xfrm>
        </p:spPr>
        <p:txBody>
          <a:bodyPr anchor="ctr"/>
          <a:lstStyle>
            <a:lvl1pPr>
              <a:defRPr lang="zh-CN" altLang="en-US" sz="1400" kern="1200" smtClean="0">
                <a:solidFill>
                  <a:srgbClr val="FFFF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defRPr>
            </a:lvl1pPr>
          </a:lstStyle>
          <a:p>
            <a:fld id="{544A5C6C-F315-4E99-B6A8-F0F90911BB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63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2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0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7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3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5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May 12, 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A9903-917F-8949-8BEE-92774C18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4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4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24" Type="http://schemas.openxmlformats.org/officeDocument/2006/relationships/image" Target="../media/image27.png"/><Relationship Id="rId5" Type="http://schemas.openxmlformats.org/officeDocument/2006/relationships/image" Target="../media/image11.png"/><Relationship Id="rId23" Type="http://schemas.openxmlformats.org/officeDocument/2006/relationships/image" Target="../media/image26.png"/><Relationship Id="rId10" Type="http://schemas.openxmlformats.org/officeDocument/2006/relationships/image" Target="../media/image16.png"/><Relationship Id="rId4" Type="http://schemas.microsoft.com/office/2007/relationships/hdphoto" Target="../media/hdphoto3.wdp"/><Relationship Id="rId9" Type="http://schemas.openxmlformats.org/officeDocument/2006/relationships/image" Target="../media/image15.png"/><Relationship Id="rId2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21" Type="http://schemas.openxmlformats.org/officeDocument/2006/relationships/image" Target="../media/image24.png"/><Relationship Id="rId7" Type="http://schemas.openxmlformats.org/officeDocument/2006/relationships/image" Target="../media/image12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7.png"/><Relationship Id="rId5" Type="http://schemas.microsoft.com/office/2007/relationships/hdphoto" Target="../media/hdphoto3.wdp"/><Relationship Id="rId23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2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30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17.png"/><Relationship Id="rId21" Type="http://schemas.openxmlformats.org/officeDocument/2006/relationships/image" Target="../media/image41.png"/><Relationship Id="rId7" Type="http://schemas.openxmlformats.org/officeDocument/2006/relationships/image" Target="../media/image21.png"/><Relationship Id="rId12" Type="http://schemas.openxmlformats.org/officeDocument/2006/relationships/image" Target="../media/image320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10.png"/><Relationship Id="rId24" Type="http://schemas.openxmlformats.org/officeDocument/2006/relationships/image" Target="../media/image44.png"/><Relationship Id="rId5" Type="http://schemas.openxmlformats.org/officeDocument/2006/relationships/image" Target="../media/image19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290.png"/><Relationship Id="rId14" Type="http://schemas.openxmlformats.org/officeDocument/2006/relationships/image" Target="../media/image22.png"/><Relationship Id="rId22" Type="http://schemas.openxmlformats.org/officeDocument/2006/relationships/image" Target="../media/image42.png"/><Relationship Id="rId27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8.png"/><Relationship Id="rId21" Type="http://schemas.openxmlformats.org/officeDocument/2006/relationships/image" Target="../media/image63.png"/><Relationship Id="rId34" Type="http://schemas.openxmlformats.org/officeDocument/2006/relationships/image" Target="../media/image74.png"/><Relationship Id="rId7" Type="http://schemas.openxmlformats.org/officeDocument/2006/relationships/image" Target="../media/image52.png"/><Relationship Id="rId12" Type="http://schemas.openxmlformats.org/officeDocument/2006/relationships/image" Target="../media/image103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24" Type="http://schemas.openxmlformats.org/officeDocument/2006/relationships/image" Target="../media/image66.png"/><Relationship Id="rId32" Type="http://schemas.openxmlformats.org/officeDocument/2006/relationships/image" Target="../media/image72.png"/><Relationship Id="rId5" Type="http://schemas.openxmlformats.org/officeDocument/2006/relationships/image" Target="../media/image50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microsoft.com/office/2007/relationships/hdphoto" Target="../media/hdphoto3.wdp"/><Relationship Id="rId10" Type="http://schemas.openxmlformats.org/officeDocument/2006/relationships/image" Target="../media/image55.png"/><Relationship Id="rId19" Type="http://schemas.openxmlformats.org/officeDocument/2006/relationships/image" Target="../media/image61.png"/><Relationship Id="rId31" Type="http://schemas.openxmlformats.org/officeDocument/2006/relationships/image" Target="../media/image71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.png"/><Relationship Id="rId30" Type="http://schemas.openxmlformats.org/officeDocument/2006/relationships/image" Target="../media/image70.png"/><Relationship Id="rId35" Type="http://schemas.openxmlformats.org/officeDocument/2006/relationships/image" Target="../media/image30.png"/><Relationship Id="rId8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8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52.png"/><Relationship Id="rId12" Type="http://schemas.openxmlformats.org/officeDocument/2006/relationships/image" Target="../media/image103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24" Type="http://schemas.openxmlformats.org/officeDocument/2006/relationships/image" Target="../media/image66.png"/><Relationship Id="rId32" Type="http://schemas.openxmlformats.org/officeDocument/2006/relationships/image" Target="../media/image72.png"/><Relationship Id="rId5" Type="http://schemas.openxmlformats.org/officeDocument/2006/relationships/image" Target="../media/image50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microsoft.com/office/2007/relationships/hdphoto" Target="../media/hdphoto3.wdp"/><Relationship Id="rId10" Type="http://schemas.openxmlformats.org/officeDocument/2006/relationships/image" Target="../media/image55.png"/><Relationship Id="rId19" Type="http://schemas.openxmlformats.org/officeDocument/2006/relationships/image" Target="../media/image61.png"/><Relationship Id="rId31" Type="http://schemas.openxmlformats.org/officeDocument/2006/relationships/image" Target="../media/image71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.png"/><Relationship Id="rId30" Type="http://schemas.openxmlformats.org/officeDocument/2006/relationships/image" Target="../media/image70.png"/><Relationship Id="rId8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4.png"/><Relationship Id="rId3" Type="http://schemas.openxmlformats.org/officeDocument/2006/relationships/image" Target="../media/image32.png"/><Relationship Id="rId21" Type="http://schemas.openxmlformats.org/officeDocument/2006/relationships/image" Target="../media/image86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20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28.png"/><Relationship Id="rId5" Type="http://schemas.openxmlformats.org/officeDocument/2006/relationships/image" Target="../media/image80.png"/><Relationship Id="rId15" Type="http://schemas.openxmlformats.org/officeDocument/2006/relationships/image" Target="../media/image83.png"/><Relationship Id="rId10" Type="http://schemas.openxmlformats.org/officeDocument/2006/relationships/image" Target="../media/image127.png"/><Relationship Id="rId19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126.png"/><Relationship Id="rId1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27.png"/><Relationship Id="rId5" Type="http://schemas.openxmlformats.org/officeDocument/2006/relationships/image" Target="../media/image89.png"/><Relationship Id="rId10" Type="http://schemas.openxmlformats.org/officeDocument/2006/relationships/image" Target="../media/image126.png"/><Relationship Id="rId4" Type="http://schemas.openxmlformats.org/officeDocument/2006/relationships/image" Target="../media/image88.png"/><Relationship Id="rId9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5.png"/><Relationship Id="rId3" Type="http://schemas.openxmlformats.org/officeDocument/2006/relationships/image" Target="../media/image92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33.png"/><Relationship Id="rId19" Type="http://schemas.openxmlformats.org/officeDocument/2006/relationships/image" Target="../media/image96.png"/><Relationship Id="rId4" Type="http://schemas.openxmlformats.org/officeDocument/2006/relationships/image" Target="../media/image93.png"/><Relationship Id="rId14" Type="http://schemas.openxmlformats.org/officeDocument/2006/relationships/image" Target="../media/image13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8.wdp"/><Relationship Id="rId18" Type="http://schemas.microsoft.com/office/2007/relationships/hdphoto" Target="../media/hdphoto13.wdp"/><Relationship Id="rId3" Type="http://schemas.openxmlformats.org/officeDocument/2006/relationships/image" Target="../media/image9.jpg"/><Relationship Id="rId21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microsoft.com/office/2007/relationships/hdphoto" Target="../media/hdphoto7.wdp"/><Relationship Id="rId17" Type="http://schemas.microsoft.com/office/2007/relationships/hdphoto" Target="../media/hdphoto12.wdp"/><Relationship Id="rId2" Type="http://schemas.openxmlformats.org/officeDocument/2006/relationships/notesSlide" Target="../notesSlides/notesSlide5.xml"/><Relationship Id="rId16" Type="http://schemas.microsoft.com/office/2007/relationships/hdphoto" Target="../media/hdphoto11.wdp"/><Relationship Id="rId20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1.wdp"/><Relationship Id="rId5" Type="http://schemas.microsoft.com/office/2007/relationships/hdphoto" Target="../media/hdphoto3.wdp"/><Relationship Id="rId15" Type="http://schemas.microsoft.com/office/2007/relationships/hdphoto" Target="../media/hdphoto10.wdp"/><Relationship Id="rId10" Type="http://schemas.microsoft.com/office/2007/relationships/hdphoto" Target="../media/hdphoto6.wdp"/><Relationship Id="rId19" Type="http://schemas.microsoft.com/office/2007/relationships/hdphoto" Target="../media/hdphoto14.wdp"/><Relationship Id="rId4" Type="http://schemas.openxmlformats.org/officeDocument/2006/relationships/image" Target="../media/image6.png"/><Relationship Id="rId9" Type="http://schemas.microsoft.com/office/2007/relationships/hdphoto" Target="../media/hdphoto5.wdp"/><Relationship Id="rId1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.png"/><Relationship Id="rId7" Type="http://schemas.microsoft.com/office/2007/relationships/hdphoto" Target="../media/hdphoto7.wdp"/><Relationship Id="rId12" Type="http://schemas.microsoft.com/office/2007/relationships/hdphoto" Target="../media/hdphoto1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13.wdp"/><Relationship Id="rId5" Type="http://schemas.microsoft.com/office/2007/relationships/hdphoto" Target="../media/hdphoto4.wdp"/><Relationship Id="rId10" Type="http://schemas.microsoft.com/office/2007/relationships/hdphoto" Target="../media/hdphoto12.wdp"/><Relationship Id="rId4" Type="http://schemas.microsoft.com/office/2007/relationships/hdphoto" Target="../media/hdphoto3.wdp"/><Relationship Id="rId9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4BDB21D-07E0-6944-A338-C644FFA1286C}"/>
              </a:ext>
            </a:extLst>
          </p:cNvPr>
          <p:cNvSpPr/>
          <p:nvPr/>
        </p:nvSpPr>
        <p:spPr>
          <a:xfrm>
            <a:off x="8238107" y="156525"/>
            <a:ext cx="753494" cy="723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644C4-FEFB-894D-BD04-2FFC196FE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549" y="1828799"/>
            <a:ext cx="6618051" cy="22860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FF00"/>
                </a:solidFill>
              </a:rPr>
              <a:t>Ultra-Wideband </a:t>
            </a:r>
            <a:br>
              <a:rPr lang="en-US" sz="4000" dirty="0">
                <a:solidFill>
                  <a:srgbClr val="FFFF00"/>
                </a:solidFill>
              </a:rPr>
            </a:br>
            <a:r>
              <a:rPr lang="en-US" sz="4000" dirty="0">
                <a:solidFill>
                  <a:srgbClr val="FFFF00"/>
                </a:solidFill>
              </a:rPr>
              <a:t>Swarm Ranging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C170AE-6968-CF4A-99D5-2DC051769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043" y="4267200"/>
            <a:ext cx="7822557" cy="1752600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Feng Shan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iaxin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Zeng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Zengbao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r"/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Junzhou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Luo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Weiwei Wu</a:t>
            </a:r>
          </a:p>
          <a:p>
            <a:pPr algn="r">
              <a:spcBef>
                <a:spcPts val="1600"/>
              </a:spcBef>
            </a:pPr>
            <a:r>
              <a:rPr lang="en-US" altLang="zh-CN" sz="2800" dirty="0">
                <a:latin typeface="Times New Roman" panose="02020603050405020304" pitchFamily="18" charset="0"/>
              </a:rPr>
              <a:t>Southeast University, Nanjing, China </a:t>
            </a:r>
            <a:endParaRPr lang="en-US" sz="2800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83720B-6215-F14C-AB2E-CB3D3AB40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49781" y="140334"/>
            <a:ext cx="5685906" cy="618631"/>
          </a:xfrm>
        </p:spPr>
        <p:txBody>
          <a:bodyPr/>
          <a:lstStyle/>
          <a:p>
            <a:pPr algn="l"/>
            <a:r>
              <a:rPr lang="en-US" sz="1800" dirty="0">
                <a:solidFill>
                  <a:srgbClr val="404041"/>
                </a:solidFill>
                <a:latin typeface="Oswald"/>
              </a:rPr>
              <a:t>IEEE International Conference on Computer Communications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="0" dirty="0">
                <a:solidFill>
                  <a:srgbClr val="404041"/>
                </a:solidFill>
                <a:latin typeface="Oswald"/>
              </a:rPr>
              <a:t>10-13 May 2021 // Virtual Conference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7F9AB2-CEDC-E345-8A92-83277621736A}"/>
              </a:ext>
            </a:extLst>
          </p:cNvPr>
          <p:cNvGrpSpPr/>
          <p:nvPr/>
        </p:nvGrpSpPr>
        <p:grpSpPr>
          <a:xfrm>
            <a:off x="5890423" y="620911"/>
            <a:ext cx="3048000" cy="972360"/>
            <a:chOff x="1581960" y="5800010"/>
            <a:chExt cx="3048000" cy="9723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8B060D-2301-6C4B-8C87-28D7C5090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5800010"/>
              <a:ext cx="972360" cy="972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8FA539-83DE-D141-A770-BD02716A0C69}"/>
                </a:ext>
              </a:extLst>
            </p:cNvPr>
            <p:cNvSpPr txBox="1"/>
            <p:nvPr/>
          </p:nvSpPr>
          <p:spPr>
            <a:xfrm>
              <a:off x="1581960" y="5901470"/>
              <a:ext cx="20756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spc="-130" dirty="0">
                  <a:solidFill>
                    <a:srgbClr val="005EA4"/>
                  </a:solidFill>
                  <a:latin typeface="Times New Roman" pitchFamily="18" charset="0"/>
                  <a:cs typeface="Times New Roman" pitchFamily="18" charset="0"/>
                </a:rPr>
                <a:t>SOUTHEAST</a:t>
              </a:r>
            </a:p>
            <a:p>
              <a:pPr algn="ctr"/>
              <a:r>
                <a:rPr lang="en-US" altLang="zh-CN" spc="370" dirty="0">
                  <a:latin typeface="Courier New" pitchFamily="49" charset="0"/>
                  <a:cs typeface="Courier New" pitchFamily="49" charset="0"/>
                </a:rPr>
                <a:t>UNIVERSITY</a:t>
              </a:r>
              <a:endParaRPr lang="zh-CN" altLang="en-US" spc="37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D0DD5-B374-6A48-9607-05B6D5059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835" y="227501"/>
            <a:ext cx="3141486" cy="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41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3915-A1BD-B14F-9CC9-BD6610BA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Double-sided two-way ranging (DS-TWR)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0D57-0C92-FB4B-86F0-5EAA28FD3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Double-sided two-way ranging (DS-TWR)</a:t>
            </a:r>
            <a:endParaRPr lang="en-US" altLang="zh-CN" dirty="0"/>
          </a:p>
          <a:p>
            <a:pPr lvl="1"/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dirty="0"/>
              <a:t>exist</a:t>
            </a:r>
            <a:r>
              <a:rPr lang="en-US" altLang="zh-CN" dirty="0"/>
              <a:t>ing</a:t>
            </a:r>
            <a:r>
              <a:rPr lang="en-US" dirty="0"/>
              <a:t> ranging protocol </a:t>
            </a:r>
            <a:r>
              <a:rPr lang="en-US" altLang="zh-CN" dirty="0"/>
              <a:t>from</a:t>
            </a:r>
            <a:r>
              <a:rPr lang="en-US" dirty="0"/>
              <a:t> IEEE Standard 802.15.4-2011 is later improved by industry giant </a:t>
            </a:r>
            <a:r>
              <a:rPr lang="en-US" dirty="0" err="1"/>
              <a:t>Decawave</a:t>
            </a:r>
            <a:r>
              <a:rPr lang="en-US" dirty="0"/>
              <a:t>. </a:t>
            </a:r>
          </a:p>
          <a:p>
            <a:r>
              <a:rPr lang="en-US" altLang="zh-CN" dirty="0"/>
              <a:t>Distance calculated after exchanging four messages</a:t>
            </a:r>
          </a:p>
          <a:p>
            <a:pPr lvl="1"/>
            <a:r>
              <a:rPr lang="en-US" altLang="zh-CN" b="1" i="1" dirty="0">
                <a:solidFill>
                  <a:srgbClr val="FF0000"/>
                </a:solidFill>
              </a:rPr>
              <a:t>poll</a:t>
            </a:r>
            <a:r>
              <a:rPr lang="en-US" altLang="zh-CN" b="1" i="1" dirty="0"/>
              <a:t>, </a:t>
            </a:r>
            <a:r>
              <a:rPr lang="en-US" altLang="zh-CN" b="1" i="1" dirty="0">
                <a:solidFill>
                  <a:srgbClr val="18B760"/>
                </a:solidFill>
              </a:rPr>
              <a:t>response</a:t>
            </a:r>
            <a:r>
              <a:rPr lang="en-US" altLang="zh-CN" b="1" i="1" dirty="0"/>
              <a:t>, </a:t>
            </a:r>
            <a:r>
              <a:rPr lang="en-US" altLang="zh-CN" b="1" i="1" dirty="0">
                <a:solidFill>
                  <a:srgbClr val="0432FF"/>
                </a:solidFill>
              </a:rPr>
              <a:t>final</a:t>
            </a:r>
            <a:r>
              <a:rPr lang="en-US" altLang="zh-CN" b="1" i="1" dirty="0"/>
              <a:t>, </a:t>
            </a:r>
            <a:r>
              <a:rPr lang="en-US" altLang="zh-CN" b="1" dirty="0"/>
              <a:t>and</a:t>
            </a:r>
            <a:r>
              <a:rPr lang="en-US" altLang="zh-CN" b="1" i="1" dirty="0"/>
              <a:t> report</a:t>
            </a:r>
            <a:r>
              <a:rPr lang="zh-CN" altLang="en-US" b="1" i="1" dirty="0"/>
              <a:t> </a:t>
            </a:r>
            <a:r>
              <a:rPr lang="en-US" altLang="zh-CN" b="1" dirty="0"/>
              <a:t>messages</a:t>
            </a:r>
            <a:r>
              <a:rPr lang="en-US" altLang="zh-CN" b="1" i="1" dirty="0"/>
              <a:t>.</a:t>
            </a:r>
            <a:endParaRPr lang="en-US" altLang="zh-CN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0CDF-D686-5440-8DFF-5EF621E9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F6047-9ABA-664A-A0B7-411A8426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01C805-2591-DB44-B121-12BCF2915006}"/>
              </a:ext>
            </a:extLst>
          </p:cNvPr>
          <p:cNvGrpSpPr>
            <a:grpSpLocks noChangeAspect="1"/>
          </p:cNvGrpSpPr>
          <p:nvPr/>
        </p:nvGrpSpPr>
        <p:grpSpPr>
          <a:xfrm>
            <a:off x="697626" y="3555570"/>
            <a:ext cx="7488000" cy="2179149"/>
            <a:chOff x="3835835" y="3684831"/>
            <a:chExt cx="3746129" cy="109019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23B48D-7BC0-8945-8D28-7150432A8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3982694" y="4490983"/>
              <a:ext cx="279462" cy="216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8AAD26-D96A-6B49-9F63-9DC23C4BA974}"/>
                </a:ext>
              </a:extLst>
            </p:cNvPr>
            <p:cNvSpPr txBox="1"/>
            <p:nvPr/>
          </p:nvSpPr>
          <p:spPr>
            <a:xfrm>
              <a:off x="3835835" y="4511304"/>
              <a:ext cx="1246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78FF6B-419C-DB49-B6A8-1348465A5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3982694" y="3763893"/>
              <a:ext cx="279462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F52FE5-82B6-7441-A09C-FEBF2DCB4D9E}"/>
                </a:ext>
              </a:extLst>
            </p:cNvPr>
            <p:cNvSpPr txBox="1"/>
            <p:nvPr/>
          </p:nvSpPr>
          <p:spPr>
            <a:xfrm>
              <a:off x="3835835" y="3784214"/>
              <a:ext cx="1246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6E43C17-B404-3A4A-B6EB-4F6B45F78987}"/>
                </a:ext>
              </a:extLst>
            </p:cNvPr>
            <p:cNvCxnSpPr/>
            <p:nvPr/>
          </p:nvCxnSpPr>
          <p:spPr>
            <a:xfrm>
              <a:off x="4308312" y="3869966"/>
              <a:ext cx="3240000" cy="0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9763D3-5142-AC4D-91E0-4B6FE6BE59A1}"/>
                </a:ext>
              </a:extLst>
            </p:cNvPr>
            <p:cNvCxnSpPr/>
            <p:nvPr/>
          </p:nvCxnSpPr>
          <p:spPr>
            <a:xfrm>
              <a:off x="4308312" y="4598715"/>
              <a:ext cx="3240000" cy="0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C92C2EE-D290-AE45-9CA4-B2B8969C121F}"/>
                </a:ext>
              </a:extLst>
            </p:cNvPr>
            <p:cNvCxnSpPr/>
            <p:nvPr/>
          </p:nvCxnSpPr>
          <p:spPr>
            <a:xfrm flipV="1">
              <a:off x="4465726" y="3872302"/>
              <a:ext cx="108000" cy="72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BE87F56-F8BC-C647-8128-7C668EF5F48E}"/>
                </a:ext>
              </a:extLst>
            </p:cNvPr>
            <p:cNvCxnSpPr/>
            <p:nvPr/>
          </p:nvCxnSpPr>
          <p:spPr>
            <a:xfrm flipV="1">
              <a:off x="6052079" y="3872302"/>
              <a:ext cx="108000" cy="72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ADAF4E6-55AD-814E-9672-B500F4E62A25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71" y="3872302"/>
              <a:ext cx="108000" cy="72005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342E951-EE12-504A-9540-656272AEC7DD}"/>
                </a:ext>
              </a:extLst>
            </p:cNvPr>
            <p:cNvCxnSpPr>
              <a:cxnSpLocks/>
            </p:cNvCxnSpPr>
            <p:nvPr/>
          </p:nvCxnSpPr>
          <p:spPr>
            <a:xfrm>
              <a:off x="6528459" y="3872302"/>
              <a:ext cx="108000" cy="72005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951A63-9146-924C-9037-12E6B7C64D3B}"/>
                </a:ext>
              </a:extLst>
            </p:cNvPr>
            <p:cNvSpPr txBox="1"/>
            <p:nvPr/>
          </p:nvSpPr>
          <p:spPr>
            <a:xfrm rot="16995733">
              <a:off x="4275480" y="4113464"/>
              <a:ext cx="2857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poll</a:t>
              </a:r>
              <a:endPara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E15DCF-94B3-E047-9D04-8483EA1273E5}"/>
                </a:ext>
              </a:extLst>
            </p:cNvPr>
            <p:cNvSpPr txBox="1"/>
            <p:nvPr/>
          </p:nvSpPr>
          <p:spPr>
            <a:xfrm rot="4831882">
              <a:off x="5110602" y="4176848"/>
              <a:ext cx="57608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solidFill>
                    <a:srgbClr val="18B7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response</a:t>
              </a:r>
              <a:endParaRPr lang="en-US" sz="2200" dirty="0">
                <a:solidFill>
                  <a:srgbClr val="18B7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9FE71D-ABB0-014C-87DC-59DE5516DB43}"/>
                </a:ext>
              </a:extLst>
            </p:cNvPr>
            <p:cNvSpPr txBox="1"/>
            <p:nvPr/>
          </p:nvSpPr>
          <p:spPr>
            <a:xfrm rot="16762153">
              <a:off x="5840683" y="4125711"/>
              <a:ext cx="3336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</a:t>
              </a:r>
              <a:endParaRPr lang="en-US" sz="2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80B0E7-158E-5F40-8EA6-DB52D6B094A2}"/>
                </a:ext>
              </a:extLst>
            </p:cNvPr>
            <p:cNvSpPr txBox="1"/>
            <p:nvPr/>
          </p:nvSpPr>
          <p:spPr>
            <a:xfrm rot="4755161">
              <a:off x="6335935" y="4194282"/>
              <a:ext cx="39329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45B15A5-3FF6-C240-BE3E-4326C680A485}"/>
                    </a:ext>
                  </a:extLst>
                </p:cNvPr>
                <p:cNvSpPr txBox="1"/>
                <p:nvPr/>
              </p:nvSpPr>
              <p:spPr>
                <a:xfrm>
                  <a:off x="4465726" y="3685344"/>
                  <a:ext cx="228013" cy="18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2FBE179-2987-674B-914D-066032DAD5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726" y="3685344"/>
                  <a:ext cx="228013" cy="182294"/>
                </a:xfrm>
                <a:prstGeom prst="rect">
                  <a:avLst/>
                </a:prstGeom>
                <a:blipFill>
                  <a:blip r:embed="rId5"/>
                  <a:stretch>
                    <a:fillRect l="-540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864F610-C3B0-8946-98A5-AA92B31BBC8F}"/>
                    </a:ext>
                  </a:extLst>
                </p:cNvPr>
                <p:cNvSpPr txBox="1"/>
                <p:nvPr/>
              </p:nvSpPr>
              <p:spPr>
                <a:xfrm>
                  <a:off x="5148294" y="3698361"/>
                  <a:ext cx="2280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18B7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B674E44-4C09-2F4B-9FE6-3C3730CD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294" y="3698361"/>
                  <a:ext cx="228013" cy="169277"/>
                </a:xfrm>
                <a:prstGeom prst="rect">
                  <a:avLst/>
                </a:prstGeom>
                <a:blipFill>
                  <a:blip r:embed="rId6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6C8F7CF-7048-034B-AABC-22BC7E0DF7AB}"/>
                    </a:ext>
                  </a:extLst>
                </p:cNvPr>
                <p:cNvSpPr txBox="1"/>
                <p:nvPr/>
              </p:nvSpPr>
              <p:spPr>
                <a:xfrm>
                  <a:off x="6063616" y="3684831"/>
                  <a:ext cx="228013" cy="1828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E56089-285D-244A-9752-E0364A434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16" y="3684831"/>
                  <a:ext cx="228013" cy="182807"/>
                </a:xfrm>
                <a:prstGeom prst="rect">
                  <a:avLst/>
                </a:prstGeom>
                <a:blipFill>
                  <a:blip r:embed="rId7"/>
                  <a:stretch>
                    <a:fillRect l="-277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2DA1685-C1EE-AB49-892C-18F4FD077E43}"/>
                    </a:ext>
                  </a:extLst>
                </p:cNvPr>
                <p:cNvSpPr txBox="1"/>
                <p:nvPr/>
              </p:nvSpPr>
              <p:spPr>
                <a:xfrm>
                  <a:off x="5958321" y="4583117"/>
                  <a:ext cx="228013" cy="1828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41E231F-4A90-544C-AEB0-C25CF91F9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8321" y="4583117"/>
                  <a:ext cx="228013" cy="18280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C1D8953-5069-884E-AAFC-5FA0DDA07E7A}"/>
                    </a:ext>
                  </a:extLst>
                </p:cNvPr>
                <p:cNvSpPr txBox="1"/>
                <p:nvPr/>
              </p:nvSpPr>
              <p:spPr>
                <a:xfrm>
                  <a:off x="5242505" y="4583117"/>
                  <a:ext cx="2280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18B7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CB5520-1DB8-5F4B-9012-C68E7FB85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2505" y="4583117"/>
                  <a:ext cx="228013" cy="169277"/>
                </a:xfrm>
                <a:prstGeom prst="rect">
                  <a:avLst/>
                </a:prstGeom>
                <a:blipFill>
                  <a:blip r:embed="rId9"/>
                  <a:stretch>
                    <a:fillRect l="-5556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7015447-3128-BF44-A0C0-FE2643E614B5}"/>
                    </a:ext>
                  </a:extLst>
                </p:cNvPr>
                <p:cNvSpPr txBox="1"/>
                <p:nvPr/>
              </p:nvSpPr>
              <p:spPr>
                <a:xfrm>
                  <a:off x="4371515" y="4583117"/>
                  <a:ext cx="228013" cy="18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B3A420-9693-9B48-A401-12311F68E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15" y="4583117"/>
                  <a:ext cx="228013" cy="182294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28C586-DBB1-6441-A44B-27088524FC95}"/>
                </a:ext>
              </a:extLst>
            </p:cNvPr>
            <p:cNvSpPr txBox="1"/>
            <p:nvPr/>
          </p:nvSpPr>
          <p:spPr>
            <a:xfrm>
              <a:off x="7220046" y="3867292"/>
              <a:ext cx="3504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89792C-E6FA-0440-AB99-74FF892CC370}"/>
                </a:ext>
              </a:extLst>
            </p:cNvPr>
            <p:cNvSpPr txBox="1"/>
            <p:nvPr/>
          </p:nvSpPr>
          <p:spPr>
            <a:xfrm>
              <a:off x="7220045" y="4427017"/>
              <a:ext cx="3504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816F85D-0AFD-2146-94FC-996259840082}"/>
                    </a:ext>
                  </a:extLst>
                </p:cNvPr>
                <p:cNvSpPr txBox="1"/>
                <p:nvPr/>
              </p:nvSpPr>
              <p:spPr>
                <a:xfrm>
                  <a:off x="4653460" y="3693182"/>
                  <a:ext cx="535288" cy="3515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reply </a:t>
                  </a:r>
                </a:p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39A20CD-E7F4-794C-ABA3-0421E7EB5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460" y="3693182"/>
                  <a:ext cx="535288" cy="351571"/>
                </a:xfrm>
                <a:prstGeom prst="rect">
                  <a:avLst/>
                </a:prstGeom>
                <a:blipFill>
                  <a:blip r:embed="rId20"/>
                  <a:stretch>
                    <a:fillRect l="-4706" t="-10526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81760C-6A1D-3D45-9462-3F5177DA2095}"/>
                    </a:ext>
                  </a:extLst>
                </p:cNvPr>
                <p:cNvSpPr txBox="1"/>
                <p:nvPr/>
              </p:nvSpPr>
              <p:spPr>
                <a:xfrm>
                  <a:off x="5386264" y="3689238"/>
                  <a:ext cx="695366" cy="338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round </a:t>
                  </a:r>
                </a:p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F6C0265-CFCF-1847-8D7E-E3DD9DE06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6264" y="3689238"/>
                  <a:ext cx="695366" cy="338554"/>
                </a:xfrm>
                <a:prstGeom prst="rect">
                  <a:avLst/>
                </a:prstGeom>
                <a:blipFill>
                  <a:blip r:embed="rId21"/>
                  <a:stretch>
                    <a:fillRect t="-11111" b="-240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FC1BE0-F323-9D4E-9434-DDB4A46F2FCB}"/>
                    </a:ext>
                  </a:extLst>
                </p:cNvPr>
                <p:cNvSpPr txBox="1"/>
                <p:nvPr/>
              </p:nvSpPr>
              <p:spPr>
                <a:xfrm>
                  <a:off x="5408086" y="4423454"/>
                  <a:ext cx="590070" cy="3515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reply </a:t>
                  </a:r>
                </a:p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514E9CF8-2C98-3346-9E1B-15855BF2B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086" y="4423454"/>
                  <a:ext cx="590070" cy="351571"/>
                </a:xfrm>
                <a:prstGeom prst="rect">
                  <a:avLst/>
                </a:prstGeom>
                <a:blipFill>
                  <a:blip r:embed="rId22"/>
                  <a:stretch>
                    <a:fillRect l="-1064" t="-10526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A543707-BE12-EF41-9217-54FD2286E789}"/>
                    </a:ext>
                  </a:extLst>
                </p:cNvPr>
                <p:cNvSpPr txBox="1"/>
                <p:nvPr/>
              </p:nvSpPr>
              <p:spPr>
                <a:xfrm>
                  <a:off x="4552766" y="4436471"/>
                  <a:ext cx="695366" cy="338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round </a:t>
                  </a:r>
                </a:p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FD73353-4667-6F41-B4A1-5FA1FF03E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766" y="4436471"/>
                  <a:ext cx="695366" cy="338554"/>
                </a:xfrm>
                <a:prstGeom prst="rect">
                  <a:avLst/>
                </a:prstGeom>
                <a:blipFill>
                  <a:blip r:embed="rId23"/>
                  <a:stretch>
                    <a:fillRect t="-10909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2D86906-1D9D-B844-9BBC-3B7252AA3ED8}"/>
                    </a:ext>
                  </a:extLst>
                </p:cNvPr>
                <p:cNvSpPr txBox="1"/>
                <p:nvPr/>
              </p:nvSpPr>
              <p:spPr>
                <a:xfrm>
                  <a:off x="6636459" y="4117182"/>
                  <a:ext cx="945505" cy="2576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ts val="2000"/>
                    </a:lnSpc>
                  </a:pPr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(carry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lnSpc>
                      <a:spcPts val="2000"/>
                    </a:lnSpc>
                  </a:pPr>
                  <a:r>
                    <a:rPr 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stamps)</a:t>
                  </a: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DA127A-22A5-564F-939A-7B8EB9BC0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459" y="4117182"/>
                  <a:ext cx="945505" cy="257653"/>
                </a:xfrm>
                <a:prstGeom prst="rect">
                  <a:avLst/>
                </a:prstGeom>
                <a:blipFill>
                  <a:blip r:embed="rId24"/>
                  <a:stretch>
                    <a:fillRect l="-8667" t="-28571" r="-3333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054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3915-A1BD-B14F-9CC9-BD6610BA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Double-sided two-way ranging (DS-TWR)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D80D57-0C92-FB4B-86F0-5EAA28FD3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Recorded timestamps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Calculate the round and reply time: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Time of flight: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Conclusion: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has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D80D57-0C92-FB4B-86F0-5EAA28FD3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64" t="-1891" b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0CDF-D686-5440-8DFF-5EF621E9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F6047-9ABA-664A-A0B7-411A8426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874E2E-8E35-0243-8B53-FE941BD5DABC}"/>
              </a:ext>
            </a:extLst>
          </p:cNvPr>
          <p:cNvGrpSpPr>
            <a:grpSpLocks noChangeAspect="1"/>
          </p:cNvGrpSpPr>
          <p:nvPr/>
        </p:nvGrpSpPr>
        <p:grpSpPr>
          <a:xfrm>
            <a:off x="697626" y="3555570"/>
            <a:ext cx="7488000" cy="2179149"/>
            <a:chOff x="3835835" y="3684831"/>
            <a:chExt cx="3746129" cy="10901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F32186-A4EA-BC49-9A29-A501990DC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3982694" y="4490983"/>
              <a:ext cx="279462" cy="216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56BCE-B5C5-AC42-ADD1-7B5E1BF1666A}"/>
                </a:ext>
              </a:extLst>
            </p:cNvPr>
            <p:cNvSpPr txBox="1"/>
            <p:nvPr/>
          </p:nvSpPr>
          <p:spPr>
            <a:xfrm>
              <a:off x="3835835" y="4511304"/>
              <a:ext cx="1246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E25964-608E-894B-B644-E566566A7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3982694" y="3763893"/>
              <a:ext cx="279462" cy="216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FFDBB1-DDD0-9B44-A1A4-92FFE484EBE7}"/>
                </a:ext>
              </a:extLst>
            </p:cNvPr>
            <p:cNvSpPr txBox="1"/>
            <p:nvPr/>
          </p:nvSpPr>
          <p:spPr>
            <a:xfrm>
              <a:off x="3835835" y="3784214"/>
              <a:ext cx="1246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8A134C-7193-0F49-8CEF-BEEC1F490471}"/>
                </a:ext>
              </a:extLst>
            </p:cNvPr>
            <p:cNvCxnSpPr/>
            <p:nvPr/>
          </p:nvCxnSpPr>
          <p:spPr>
            <a:xfrm>
              <a:off x="4308312" y="3869966"/>
              <a:ext cx="3240000" cy="0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CF7113-5620-934C-BE2F-35B297721B2F}"/>
                </a:ext>
              </a:extLst>
            </p:cNvPr>
            <p:cNvCxnSpPr/>
            <p:nvPr/>
          </p:nvCxnSpPr>
          <p:spPr>
            <a:xfrm>
              <a:off x="4308312" y="4598715"/>
              <a:ext cx="3240000" cy="0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D4E787-00C0-9947-AECD-6BFB65972CF1}"/>
                </a:ext>
              </a:extLst>
            </p:cNvPr>
            <p:cNvCxnSpPr/>
            <p:nvPr/>
          </p:nvCxnSpPr>
          <p:spPr>
            <a:xfrm flipV="1">
              <a:off x="4465726" y="3872302"/>
              <a:ext cx="108000" cy="72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8B0D0E3-AFE9-7A4F-AB8A-1B7BB2FB9672}"/>
                </a:ext>
              </a:extLst>
            </p:cNvPr>
            <p:cNvCxnSpPr/>
            <p:nvPr/>
          </p:nvCxnSpPr>
          <p:spPr>
            <a:xfrm flipV="1">
              <a:off x="6052079" y="3872302"/>
              <a:ext cx="108000" cy="72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2F612-9825-B644-8982-DC37134EA26E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71" y="3872302"/>
              <a:ext cx="108000" cy="72005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87364E8-6568-7D49-805C-67C8D4916CDF}"/>
                </a:ext>
              </a:extLst>
            </p:cNvPr>
            <p:cNvCxnSpPr>
              <a:cxnSpLocks/>
            </p:cNvCxnSpPr>
            <p:nvPr/>
          </p:nvCxnSpPr>
          <p:spPr>
            <a:xfrm>
              <a:off x="6528459" y="3872302"/>
              <a:ext cx="108000" cy="72005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185B0-B8DC-824B-A803-BB05A73E9FFD}"/>
                </a:ext>
              </a:extLst>
            </p:cNvPr>
            <p:cNvSpPr txBox="1"/>
            <p:nvPr/>
          </p:nvSpPr>
          <p:spPr>
            <a:xfrm rot="16995733">
              <a:off x="4275480" y="4113464"/>
              <a:ext cx="2857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poll</a:t>
              </a:r>
              <a:endPara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503C9-7B23-0F48-B753-6EA503555604}"/>
                </a:ext>
              </a:extLst>
            </p:cNvPr>
            <p:cNvSpPr txBox="1"/>
            <p:nvPr/>
          </p:nvSpPr>
          <p:spPr>
            <a:xfrm rot="4831882">
              <a:off x="5110602" y="4176848"/>
              <a:ext cx="57608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solidFill>
                    <a:srgbClr val="18B7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response</a:t>
              </a:r>
              <a:endParaRPr lang="en-US" sz="2200" dirty="0">
                <a:solidFill>
                  <a:srgbClr val="18B7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EA136E-BE7D-4543-B612-0557BFDADE78}"/>
                </a:ext>
              </a:extLst>
            </p:cNvPr>
            <p:cNvSpPr txBox="1"/>
            <p:nvPr/>
          </p:nvSpPr>
          <p:spPr>
            <a:xfrm rot="16762153">
              <a:off x="5840683" y="4125711"/>
              <a:ext cx="3336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</a:t>
              </a:r>
              <a:endParaRPr lang="en-US" sz="2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3DED11-4443-F140-A8B0-6D9ED3C276FD}"/>
                </a:ext>
              </a:extLst>
            </p:cNvPr>
            <p:cNvSpPr txBox="1"/>
            <p:nvPr/>
          </p:nvSpPr>
          <p:spPr>
            <a:xfrm rot="4755161">
              <a:off x="6335935" y="4194282"/>
              <a:ext cx="39329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2FBE179-2987-674B-914D-066032DAD527}"/>
                    </a:ext>
                  </a:extLst>
                </p:cNvPr>
                <p:cNvSpPr txBox="1"/>
                <p:nvPr/>
              </p:nvSpPr>
              <p:spPr>
                <a:xfrm>
                  <a:off x="4465726" y="3685344"/>
                  <a:ext cx="228013" cy="18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2FBE179-2987-674B-914D-066032DAD5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726" y="3685344"/>
                  <a:ext cx="228013" cy="182294"/>
                </a:xfrm>
                <a:prstGeom prst="rect">
                  <a:avLst/>
                </a:prstGeom>
                <a:blipFill>
                  <a:blip r:embed="rId6"/>
                  <a:stretch>
                    <a:fillRect l="-540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B674E44-4C09-2F4B-9FE6-3C3730CD54FC}"/>
                    </a:ext>
                  </a:extLst>
                </p:cNvPr>
                <p:cNvSpPr txBox="1"/>
                <p:nvPr/>
              </p:nvSpPr>
              <p:spPr>
                <a:xfrm>
                  <a:off x="5148294" y="3698361"/>
                  <a:ext cx="2280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18B7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B674E44-4C09-2F4B-9FE6-3C3730CD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294" y="3698361"/>
                  <a:ext cx="228013" cy="169277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E56089-285D-244A-9752-E0364A43489A}"/>
                    </a:ext>
                  </a:extLst>
                </p:cNvPr>
                <p:cNvSpPr txBox="1"/>
                <p:nvPr/>
              </p:nvSpPr>
              <p:spPr>
                <a:xfrm>
                  <a:off x="6063616" y="3684831"/>
                  <a:ext cx="228013" cy="1828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E56089-285D-244A-9752-E0364A434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16" y="3684831"/>
                  <a:ext cx="228013" cy="182807"/>
                </a:xfrm>
                <a:prstGeom prst="rect">
                  <a:avLst/>
                </a:prstGeom>
                <a:blipFill>
                  <a:blip r:embed="rId8"/>
                  <a:stretch>
                    <a:fillRect l="-277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41E231F-4A90-544C-AEB0-C25CF91F973D}"/>
                    </a:ext>
                  </a:extLst>
                </p:cNvPr>
                <p:cNvSpPr txBox="1"/>
                <p:nvPr/>
              </p:nvSpPr>
              <p:spPr>
                <a:xfrm>
                  <a:off x="5958321" y="4583117"/>
                  <a:ext cx="228013" cy="1828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41E231F-4A90-544C-AEB0-C25CF91F9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8321" y="4583117"/>
                  <a:ext cx="228013" cy="182807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CB5520-1DB8-5F4B-9012-C68E7FB85F96}"/>
                    </a:ext>
                  </a:extLst>
                </p:cNvPr>
                <p:cNvSpPr txBox="1"/>
                <p:nvPr/>
              </p:nvSpPr>
              <p:spPr>
                <a:xfrm>
                  <a:off x="5242505" y="4583117"/>
                  <a:ext cx="22801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18B7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18B7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CB5520-1DB8-5F4B-9012-C68E7FB85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2505" y="4583117"/>
                  <a:ext cx="228013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5556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B3A420-9693-9B48-A401-12311F68E6C4}"/>
                    </a:ext>
                  </a:extLst>
                </p:cNvPr>
                <p:cNvSpPr txBox="1"/>
                <p:nvPr/>
              </p:nvSpPr>
              <p:spPr>
                <a:xfrm>
                  <a:off x="4371515" y="4583117"/>
                  <a:ext cx="228013" cy="182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B3A420-9693-9B48-A401-12311F68E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15" y="4583117"/>
                  <a:ext cx="228013" cy="182294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AF4664-142C-DE49-AFAB-93E2C6143CE8}"/>
                </a:ext>
              </a:extLst>
            </p:cNvPr>
            <p:cNvSpPr txBox="1"/>
            <p:nvPr/>
          </p:nvSpPr>
          <p:spPr>
            <a:xfrm>
              <a:off x="7220046" y="3867292"/>
              <a:ext cx="3504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13F33A-7698-4C42-A326-23D97BD0FF14}"/>
                </a:ext>
              </a:extLst>
            </p:cNvPr>
            <p:cNvSpPr txBox="1"/>
            <p:nvPr/>
          </p:nvSpPr>
          <p:spPr>
            <a:xfrm>
              <a:off x="7220045" y="4427017"/>
              <a:ext cx="3504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47A89E0-BF51-A344-95BF-923B0C8D030C}"/>
                    </a:ext>
                  </a:extLst>
                </p:cNvPr>
                <p:cNvSpPr txBox="1"/>
                <p:nvPr/>
              </p:nvSpPr>
              <p:spPr>
                <a:xfrm>
                  <a:off x="4653460" y="3693182"/>
                  <a:ext cx="535288" cy="3515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reply </a:t>
                  </a:r>
                </a:p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39A20CD-E7F4-794C-ABA3-0421E7EB5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460" y="3693182"/>
                  <a:ext cx="535288" cy="351571"/>
                </a:xfrm>
                <a:prstGeom prst="rect">
                  <a:avLst/>
                </a:prstGeom>
                <a:blipFill>
                  <a:blip r:embed="rId20"/>
                  <a:stretch>
                    <a:fillRect l="-4706" t="-10526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B0C70BD-4111-BD41-B1B0-A35D99A4AA19}"/>
                    </a:ext>
                  </a:extLst>
                </p:cNvPr>
                <p:cNvSpPr txBox="1"/>
                <p:nvPr/>
              </p:nvSpPr>
              <p:spPr>
                <a:xfrm>
                  <a:off x="5386264" y="3689238"/>
                  <a:ext cx="695366" cy="338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round </a:t>
                  </a:r>
                </a:p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F6C0265-CFCF-1847-8D7E-E3DD9DE06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6264" y="3689238"/>
                  <a:ext cx="695366" cy="338554"/>
                </a:xfrm>
                <a:prstGeom prst="rect">
                  <a:avLst/>
                </a:prstGeom>
                <a:blipFill>
                  <a:blip r:embed="rId21"/>
                  <a:stretch>
                    <a:fillRect t="-11111" b="-240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6A06CEF-48C1-6549-A007-F81D49A24DC8}"/>
                    </a:ext>
                  </a:extLst>
                </p:cNvPr>
                <p:cNvSpPr txBox="1"/>
                <p:nvPr/>
              </p:nvSpPr>
              <p:spPr>
                <a:xfrm>
                  <a:off x="5408086" y="4423454"/>
                  <a:ext cx="590070" cy="3515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reply </a:t>
                  </a:r>
                </a:p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514E9CF8-2C98-3346-9E1B-15855BF2B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086" y="4423454"/>
                  <a:ext cx="590070" cy="351571"/>
                </a:xfrm>
                <a:prstGeom prst="rect">
                  <a:avLst/>
                </a:prstGeom>
                <a:blipFill>
                  <a:blip r:embed="rId22"/>
                  <a:stretch>
                    <a:fillRect l="-1064" t="-10526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BBD24D-F8BE-3442-A1CB-926A2710FF04}"/>
                    </a:ext>
                  </a:extLst>
                </p:cNvPr>
                <p:cNvSpPr txBox="1"/>
                <p:nvPr/>
              </p:nvSpPr>
              <p:spPr>
                <a:xfrm>
                  <a:off x="4552766" y="4436471"/>
                  <a:ext cx="695366" cy="338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round </a:t>
                  </a:r>
                </a:p>
                <a:p>
                  <a:pPr algn="ctr"/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FD73353-4667-6F41-B4A1-5FA1FF03E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766" y="4436471"/>
                  <a:ext cx="695366" cy="338554"/>
                </a:xfrm>
                <a:prstGeom prst="rect">
                  <a:avLst/>
                </a:prstGeom>
                <a:blipFill>
                  <a:blip r:embed="rId23"/>
                  <a:stretch>
                    <a:fillRect t="-10909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E030199-1A9D-524B-896B-6331730E63BA}"/>
                    </a:ext>
                  </a:extLst>
                </p:cNvPr>
                <p:cNvSpPr txBox="1"/>
                <p:nvPr/>
              </p:nvSpPr>
              <p:spPr>
                <a:xfrm>
                  <a:off x="6636459" y="4117182"/>
                  <a:ext cx="945505" cy="2576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ts val="2000"/>
                    </a:lnSpc>
                  </a:pPr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(carry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lnSpc>
                      <a:spcPts val="2000"/>
                    </a:lnSpc>
                  </a:pPr>
                  <a:r>
                    <a:rPr 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time stamps)</a:t>
                  </a: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DA127A-22A5-564F-939A-7B8EB9BC0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459" y="4117182"/>
                  <a:ext cx="945505" cy="257653"/>
                </a:xfrm>
                <a:prstGeom prst="rect">
                  <a:avLst/>
                </a:prstGeom>
                <a:blipFill>
                  <a:blip r:embed="rId24"/>
                  <a:stretch>
                    <a:fillRect l="-8667" t="-28571" r="-3333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11">
                <a:extLst>
                  <a:ext uri="{FF2B5EF4-FFF2-40B4-BE49-F238E27FC236}">
                    <a16:creationId xmlns:a16="http://schemas.microsoft.com/office/drawing/2014/main" id="{C4C5341B-3DD0-9342-AD9D-57CAC258A7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445468"/>
                  </p:ext>
                </p:extLst>
              </p:nvPr>
            </p:nvGraphicFramePr>
            <p:xfrm>
              <a:off x="4806720" y="5810919"/>
              <a:ext cx="4102560" cy="7834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0512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820512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820512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820512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820512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 side</a:t>
                          </a:r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18B76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18B76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18B76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solidFill>
                              <a:srgbClr val="18B7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18B76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18B76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18B76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solidFill>
                              <a:srgbClr val="18B7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11">
                <a:extLst>
                  <a:ext uri="{FF2B5EF4-FFF2-40B4-BE49-F238E27FC236}">
                    <a16:creationId xmlns:a16="http://schemas.microsoft.com/office/drawing/2014/main" id="{C4C5341B-3DD0-9342-AD9D-57CAC258A7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445468"/>
                  </p:ext>
                </p:extLst>
              </p:nvPr>
            </p:nvGraphicFramePr>
            <p:xfrm>
              <a:off x="4806720" y="5810919"/>
              <a:ext cx="4102560" cy="7834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0512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820512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820512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820512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820512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39173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 side</a:t>
                          </a:r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5"/>
                          <a:stretch>
                            <a:fillRect l="-100000" t="-6250" r="-298462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5"/>
                          <a:stretch>
                            <a:fillRect l="-203125" t="-6250" r="-203125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5"/>
                          <a:stretch>
                            <a:fillRect l="-298462" t="-6250" r="-100000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39173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5"/>
                          <a:stretch>
                            <a:fillRect l="-100000" t="-109677" r="-298462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5"/>
                          <a:stretch>
                            <a:fillRect l="-203125" t="-109677" r="-203125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5"/>
                          <a:stretch>
                            <a:fillRect l="-298462" t="-109677" r="-100000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5"/>
                          <a:stretch>
                            <a:fillRect l="-398462" t="-109677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548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8704-031D-F74E-A5BF-852C6B43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Simple</a:t>
            </a:r>
            <a:r>
              <a:rPr lang="en-US" altLang="zh-CN" sz="3600" dirty="0">
                <a:ea typeface="微软雅黑" panose="020B0503020204020204" charset="-122"/>
              </a:rPr>
              <a:t> extension</a:t>
            </a:r>
            <a:r>
              <a:rPr lang="zh-CN" altLang="en-US" sz="3600" dirty="0">
                <a:ea typeface="微软雅黑" panose="020B0503020204020204" charset="-122"/>
              </a:rPr>
              <a:t> </a:t>
            </a:r>
            <a:r>
              <a:rPr lang="en-US" altLang="zh-CN" sz="3600" dirty="0">
                <a:ea typeface="微软雅黑" panose="020B0503020204020204" charset="-122"/>
              </a:rPr>
              <a:t>of</a:t>
            </a:r>
            <a:r>
              <a:rPr lang="zh-CN" altLang="en-US" sz="3600" dirty="0">
                <a:ea typeface="微软雅黑" panose="020B0503020204020204" charset="-122"/>
              </a:rPr>
              <a:t> </a:t>
            </a:r>
            <a:r>
              <a:rPr lang="en-US" altLang="zh-CN" sz="3600" dirty="0">
                <a:ea typeface="微软雅黑" panose="020B0503020204020204" charset="-122"/>
              </a:rPr>
              <a:t>standard</a:t>
            </a:r>
            <a:r>
              <a:rPr lang="zh-CN" altLang="en-US" sz="3600" dirty="0">
                <a:ea typeface="微软雅黑" panose="020B0503020204020204" charset="-122"/>
              </a:rPr>
              <a:t> </a:t>
            </a:r>
            <a:r>
              <a:rPr lang="en-US" altLang="zh-CN" sz="3600" dirty="0">
                <a:ea typeface="微软雅黑" panose="020B0503020204020204" charset="-122"/>
              </a:rPr>
              <a:t>protocol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897B-1105-EF46-87D3-DD3A383A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微软雅黑" panose="020B0503020204020204" charset="-122"/>
              </a:rPr>
              <a:t>Use</a:t>
            </a:r>
            <a:r>
              <a:rPr lang="zh-CN" altLang="en-US" sz="2400" dirty="0">
                <a:ea typeface="微软雅黑" panose="020B0503020204020204" charset="-122"/>
              </a:rPr>
              <a:t> </a:t>
            </a:r>
            <a:r>
              <a:rPr lang="en-US" altLang="zh-CN" sz="2400" dirty="0">
                <a:ea typeface="微软雅黑" panose="020B0503020204020204" charset="-122"/>
              </a:rPr>
              <a:t>the</a:t>
            </a:r>
            <a:r>
              <a:rPr lang="zh-CN" altLang="en-US" sz="2400" dirty="0">
                <a:ea typeface="微软雅黑" panose="020B0503020204020204" charset="-122"/>
              </a:rPr>
              <a:t> </a:t>
            </a:r>
            <a:r>
              <a:rPr lang="en-US" altLang="zh-CN" sz="2400" dirty="0">
                <a:ea typeface="微软雅黑" panose="020B0503020204020204" charset="-122"/>
              </a:rPr>
              <a:t>token ring method</a:t>
            </a:r>
            <a:r>
              <a:rPr lang="zh-CN" altLang="en-US" sz="2400" dirty="0">
                <a:ea typeface="微软雅黑" panose="020B0503020204020204" charset="-122"/>
              </a:rPr>
              <a:t> </a:t>
            </a:r>
            <a:r>
              <a:rPr lang="en-US" altLang="zh-CN" sz="2400" dirty="0">
                <a:ea typeface="微软雅黑" panose="020B0503020204020204" charset="-122"/>
              </a:rPr>
              <a:t>to control the ranging process. </a:t>
            </a:r>
          </a:p>
          <a:p>
            <a:r>
              <a:rPr lang="en-US" altLang="zh-CN" sz="2400" dirty="0">
                <a:ea typeface="微软雅黑" panose="020B0503020204020204" charset="-122"/>
              </a:rPr>
              <a:t>Token owner initializes ranging process with all its</a:t>
            </a:r>
            <a:r>
              <a:rPr lang="zh-CN" altLang="en-US" sz="2400" dirty="0">
                <a:ea typeface="微软雅黑" panose="020B0503020204020204" charset="-122"/>
              </a:rPr>
              <a:t> </a:t>
            </a:r>
            <a:r>
              <a:rPr lang="en-US" altLang="zh-CN" sz="2400" dirty="0">
                <a:ea typeface="微软雅黑" panose="020B0503020204020204" charset="-122"/>
              </a:rPr>
              <a:t>neighbors, one by one. Then, pass</a:t>
            </a:r>
            <a:r>
              <a:rPr lang="zh-CN" altLang="en-US" sz="2400" dirty="0">
                <a:ea typeface="微软雅黑" panose="020B0503020204020204" charset="-122"/>
              </a:rPr>
              <a:t> </a:t>
            </a:r>
            <a:r>
              <a:rPr lang="en-US" altLang="zh-CN" sz="2400" dirty="0">
                <a:ea typeface="微软雅黑" panose="020B0503020204020204" charset="-122"/>
              </a:rPr>
              <a:t>the token to the next in</a:t>
            </a:r>
            <a:r>
              <a:rPr lang="zh-CN" altLang="en-US" sz="2400" dirty="0">
                <a:ea typeface="微软雅黑" panose="020B0503020204020204" charset="-122"/>
              </a:rPr>
              <a:t> </a:t>
            </a:r>
            <a:r>
              <a:rPr lang="en-US" altLang="zh-CN" sz="2400" dirty="0">
                <a:ea typeface="微软雅黑" panose="020B0503020204020204" charset="-122"/>
              </a:rPr>
              <a:t>the</a:t>
            </a:r>
            <a:r>
              <a:rPr lang="zh-CN" altLang="en-US" sz="2400" dirty="0">
                <a:ea typeface="微软雅黑" panose="020B0503020204020204" charset="-122"/>
              </a:rPr>
              <a:t> </a:t>
            </a:r>
            <a:r>
              <a:rPr lang="en-US" altLang="zh-CN" sz="2400" dirty="0">
                <a:ea typeface="微软雅黑" panose="020B0503020204020204" charset="-122"/>
              </a:rPr>
              <a:t>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altLang="zh-CN" sz="2400" dirty="0"/>
          </a:p>
          <a:p>
            <a:r>
              <a:rPr lang="en-US" altLang="zh-CN" sz="2400" dirty="0"/>
              <a:t>In</a:t>
            </a:r>
            <a:r>
              <a:rPr lang="en-US" sz="2400" dirty="0"/>
              <a:t>efficien</a:t>
            </a:r>
            <a:r>
              <a:rPr lang="en-US" altLang="zh-CN" sz="2400" dirty="0"/>
              <a:t>t:</a:t>
            </a:r>
            <a:r>
              <a:rPr lang="zh-CN" altLang="en-US" sz="2400" dirty="0"/>
              <a:t> </a:t>
            </a:r>
            <a:r>
              <a:rPr lang="en-US" altLang="zh-CN" sz="2400" dirty="0"/>
              <a:t>m</a:t>
            </a:r>
            <a:r>
              <a:rPr lang="en-US" sz="2400" dirty="0"/>
              <a:t>essages heard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neighbors,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mostly</a:t>
            </a:r>
            <a:r>
              <a:rPr lang="zh-CN" altLang="en-US" sz="2400" dirty="0"/>
              <a:t> </a:t>
            </a:r>
            <a:r>
              <a:rPr lang="en-US" sz="2400" dirty="0"/>
              <a:t>ignored.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3CC16-FD11-A047-B296-925E9C47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FD9B9-4C36-2C49-8D51-5DD41142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F184454D-FA17-014B-BCBC-F46C7940ECF3}"/>
              </a:ext>
            </a:extLst>
          </p:cNvPr>
          <p:cNvCxnSpPr>
            <a:cxnSpLocks/>
          </p:cNvCxnSpPr>
          <p:nvPr/>
        </p:nvCxnSpPr>
        <p:spPr>
          <a:xfrm>
            <a:off x="2128209" y="25589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9">
            <a:extLst>
              <a:ext uri="{FF2B5EF4-FFF2-40B4-BE49-F238E27FC236}">
                <a16:creationId xmlns:a16="http://schemas.microsoft.com/office/drawing/2014/main" id="{9455BE66-EB83-0343-A4F5-736A90DF1A74}"/>
              </a:ext>
            </a:extLst>
          </p:cNvPr>
          <p:cNvGrpSpPr/>
          <p:nvPr/>
        </p:nvGrpSpPr>
        <p:grpSpPr>
          <a:xfrm>
            <a:off x="1039845" y="2894931"/>
            <a:ext cx="8032444" cy="2373031"/>
            <a:chOff x="1114936" y="2207922"/>
            <a:chExt cx="7802820" cy="3021655"/>
          </a:xfrm>
        </p:grpSpPr>
        <p:cxnSp>
          <p:nvCxnSpPr>
            <p:cNvPr id="8" name="直接连接符 11">
              <a:extLst>
                <a:ext uri="{FF2B5EF4-FFF2-40B4-BE49-F238E27FC236}">
                  <a16:creationId xmlns:a16="http://schemas.microsoft.com/office/drawing/2014/main" id="{989F3D43-2A67-554C-BA3C-89DD01CEE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785" y="3739850"/>
              <a:ext cx="7717130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12">
              <a:extLst>
                <a:ext uri="{FF2B5EF4-FFF2-40B4-BE49-F238E27FC236}">
                  <a16:creationId xmlns:a16="http://schemas.microsoft.com/office/drawing/2014/main" id="{33F1D251-A88A-8745-B615-8AA651CA9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787" y="2207922"/>
              <a:ext cx="780196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15">
              <a:extLst>
                <a:ext uri="{FF2B5EF4-FFF2-40B4-BE49-F238E27FC236}">
                  <a16:creationId xmlns:a16="http://schemas.microsoft.com/office/drawing/2014/main" id="{A265E1A4-5B64-5F4B-B452-FDAB7DC45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936" y="5209982"/>
              <a:ext cx="7802820" cy="195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直接箭头连接符 16">
            <a:extLst>
              <a:ext uri="{FF2B5EF4-FFF2-40B4-BE49-F238E27FC236}">
                <a16:creationId xmlns:a16="http://schemas.microsoft.com/office/drawing/2014/main" id="{08607CC8-5177-AE4F-B3ED-4389FF40AAE7}"/>
              </a:ext>
            </a:extLst>
          </p:cNvPr>
          <p:cNvCxnSpPr>
            <a:cxnSpLocks/>
          </p:cNvCxnSpPr>
          <p:nvPr/>
        </p:nvCxnSpPr>
        <p:spPr>
          <a:xfrm flipV="1">
            <a:off x="1295728" y="2914115"/>
            <a:ext cx="114416" cy="1206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1FA4DBD8-9A67-B344-888E-EE0CFE3B3E59}"/>
              </a:ext>
            </a:extLst>
          </p:cNvPr>
          <p:cNvCxnSpPr>
            <a:cxnSpLocks/>
          </p:cNvCxnSpPr>
          <p:nvPr/>
        </p:nvCxnSpPr>
        <p:spPr>
          <a:xfrm>
            <a:off x="1604363" y="2901101"/>
            <a:ext cx="39247" cy="1219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8">
            <a:extLst>
              <a:ext uri="{FF2B5EF4-FFF2-40B4-BE49-F238E27FC236}">
                <a16:creationId xmlns:a16="http://schemas.microsoft.com/office/drawing/2014/main" id="{19757152-16A4-0C46-A6F3-0136CE35BAF8}"/>
              </a:ext>
            </a:extLst>
          </p:cNvPr>
          <p:cNvCxnSpPr>
            <a:cxnSpLocks/>
          </p:cNvCxnSpPr>
          <p:nvPr/>
        </p:nvCxnSpPr>
        <p:spPr>
          <a:xfrm flipV="1">
            <a:off x="1801069" y="2864349"/>
            <a:ext cx="147977" cy="1255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9">
            <a:extLst>
              <a:ext uri="{FF2B5EF4-FFF2-40B4-BE49-F238E27FC236}">
                <a16:creationId xmlns:a16="http://schemas.microsoft.com/office/drawing/2014/main" id="{8FE1A616-59AC-544B-BA25-94FE6E151B22}"/>
              </a:ext>
            </a:extLst>
          </p:cNvPr>
          <p:cNvCxnSpPr>
            <a:cxnSpLocks/>
          </p:cNvCxnSpPr>
          <p:nvPr/>
        </p:nvCxnSpPr>
        <p:spPr>
          <a:xfrm>
            <a:off x="1095096" y="2917079"/>
            <a:ext cx="95269" cy="1207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20">
            <a:extLst>
              <a:ext uri="{FF2B5EF4-FFF2-40B4-BE49-F238E27FC236}">
                <a16:creationId xmlns:a16="http://schemas.microsoft.com/office/drawing/2014/main" id="{E57326E8-B2B9-6B44-8094-1B59A7172628}"/>
              </a:ext>
            </a:extLst>
          </p:cNvPr>
          <p:cNvCxnSpPr>
            <a:cxnSpLocks/>
          </p:cNvCxnSpPr>
          <p:nvPr/>
        </p:nvCxnSpPr>
        <p:spPr>
          <a:xfrm>
            <a:off x="3249384" y="4130236"/>
            <a:ext cx="64377" cy="11434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21">
            <a:extLst>
              <a:ext uri="{FF2B5EF4-FFF2-40B4-BE49-F238E27FC236}">
                <a16:creationId xmlns:a16="http://schemas.microsoft.com/office/drawing/2014/main" id="{F76A5014-275E-214A-8CF4-3276E16A7E40}"/>
              </a:ext>
            </a:extLst>
          </p:cNvPr>
          <p:cNvCxnSpPr>
            <a:cxnSpLocks/>
          </p:cNvCxnSpPr>
          <p:nvPr/>
        </p:nvCxnSpPr>
        <p:spPr>
          <a:xfrm flipV="1">
            <a:off x="3430202" y="4100729"/>
            <a:ext cx="58552" cy="1159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箭头连接符 22">
            <a:extLst>
              <a:ext uri="{FF2B5EF4-FFF2-40B4-BE49-F238E27FC236}">
                <a16:creationId xmlns:a16="http://schemas.microsoft.com/office/drawing/2014/main" id="{1739C754-91C2-5B47-8681-B330761B8541}"/>
              </a:ext>
            </a:extLst>
          </p:cNvPr>
          <p:cNvCxnSpPr>
            <a:cxnSpLocks/>
          </p:cNvCxnSpPr>
          <p:nvPr/>
        </p:nvCxnSpPr>
        <p:spPr>
          <a:xfrm>
            <a:off x="3611808" y="4100729"/>
            <a:ext cx="68030" cy="1191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23">
            <a:extLst>
              <a:ext uri="{FF2B5EF4-FFF2-40B4-BE49-F238E27FC236}">
                <a16:creationId xmlns:a16="http://schemas.microsoft.com/office/drawing/2014/main" id="{BBC0926D-DA20-C74F-9DF8-44933FFE6963}"/>
              </a:ext>
            </a:extLst>
          </p:cNvPr>
          <p:cNvCxnSpPr>
            <a:cxnSpLocks/>
          </p:cNvCxnSpPr>
          <p:nvPr/>
        </p:nvCxnSpPr>
        <p:spPr>
          <a:xfrm flipV="1">
            <a:off x="3817612" y="4082873"/>
            <a:ext cx="110650" cy="1177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24">
            <a:extLst>
              <a:ext uri="{FF2B5EF4-FFF2-40B4-BE49-F238E27FC236}">
                <a16:creationId xmlns:a16="http://schemas.microsoft.com/office/drawing/2014/main" id="{6FBB7116-C7F4-804E-89B1-1588D536DB1A}"/>
              </a:ext>
            </a:extLst>
          </p:cNvPr>
          <p:cNvCxnSpPr>
            <a:cxnSpLocks/>
          </p:cNvCxnSpPr>
          <p:nvPr/>
        </p:nvCxnSpPr>
        <p:spPr>
          <a:xfrm flipV="1">
            <a:off x="5194425" y="2921049"/>
            <a:ext cx="163343" cy="23526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25">
            <a:extLst>
              <a:ext uri="{FF2B5EF4-FFF2-40B4-BE49-F238E27FC236}">
                <a16:creationId xmlns:a16="http://schemas.microsoft.com/office/drawing/2014/main" id="{E81F74F9-6407-2145-8AEF-B9C08C0E15B5}"/>
              </a:ext>
            </a:extLst>
          </p:cNvPr>
          <p:cNvCxnSpPr>
            <a:cxnSpLocks/>
          </p:cNvCxnSpPr>
          <p:nvPr/>
        </p:nvCxnSpPr>
        <p:spPr>
          <a:xfrm>
            <a:off x="5468276" y="2921049"/>
            <a:ext cx="90882" cy="23842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6">
            <a:extLst>
              <a:ext uri="{FF2B5EF4-FFF2-40B4-BE49-F238E27FC236}">
                <a16:creationId xmlns:a16="http://schemas.microsoft.com/office/drawing/2014/main" id="{E10DA928-6506-F240-BE67-C799733F8D21}"/>
              </a:ext>
            </a:extLst>
          </p:cNvPr>
          <p:cNvCxnSpPr>
            <a:cxnSpLocks/>
          </p:cNvCxnSpPr>
          <p:nvPr/>
        </p:nvCxnSpPr>
        <p:spPr>
          <a:xfrm flipV="1">
            <a:off x="5655195" y="2901102"/>
            <a:ext cx="180373" cy="237260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7">
            <a:extLst>
              <a:ext uri="{FF2B5EF4-FFF2-40B4-BE49-F238E27FC236}">
                <a16:creationId xmlns:a16="http://schemas.microsoft.com/office/drawing/2014/main" id="{361CA481-4D13-0143-B2A4-B147AE3FAF3C}"/>
              </a:ext>
            </a:extLst>
          </p:cNvPr>
          <p:cNvCxnSpPr>
            <a:cxnSpLocks/>
          </p:cNvCxnSpPr>
          <p:nvPr/>
        </p:nvCxnSpPr>
        <p:spPr>
          <a:xfrm>
            <a:off x="5942041" y="2934959"/>
            <a:ext cx="89404" cy="23481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8">
            <a:extLst>
              <a:ext uri="{FF2B5EF4-FFF2-40B4-BE49-F238E27FC236}">
                <a16:creationId xmlns:a16="http://schemas.microsoft.com/office/drawing/2014/main" id="{50271FBE-8B05-9B46-B13B-F6AC10F93A4E}"/>
              </a:ext>
            </a:extLst>
          </p:cNvPr>
          <p:cNvCxnSpPr>
            <a:cxnSpLocks/>
          </p:cNvCxnSpPr>
          <p:nvPr/>
        </p:nvCxnSpPr>
        <p:spPr>
          <a:xfrm flipV="1">
            <a:off x="6122708" y="4110721"/>
            <a:ext cx="134737" cy="1141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9">
            <a:extLst>
              <a:ext uri="{FF2B5EF4-FFF2-40B4-BE49-F238E27FC236}">
                <a16:creationId xmlns:a16="http://schemas.microsoft.com/office/drawing/2014/main" id="{ADC5A0AB-1C5D-2847-BC6F-2C693F659FB4}"/>
              </a:ext>
            </a:extLst>
          </p:cNvPr>
          <p:cNvCxnSpPr>
            <a:cxnSpLocks/>
          </p:cNvCxnSpPr>
          <p:nvPr/>
        </p:nvCxnSpPr>
        <p:spPr>
          <a:xfrm>
            <a:off x="6405506" y="4110721"/>
            <a:ext cx="85405" cy="1162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30">
            <a:extLst>
              <a:ext uri="{FF2B5EF4-FFF2-40B4-BE49-F238E27FC236}">
                <a16:creationId xmlns:a16="http://schemas.microsoft.com/office/drawing/2014/main" id="{14C5F937-0AA9-6245-8789-95099C383EC4}"/>
              </a:ext>
            </a:extLst>
          </p:cNvPr>
          <p:cNvCxnSpPr>
            <a:cxnSpLocks/>
          </p:cNvCxnSpPr>
          <p:nvPr/>
        </p:nvCxnSpPr>
        <p:spPr>
          <a:xfrm>
            <a:off x="6824347" y="4120168"/>
            <a:ext cx="75574" cy="1161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31">
            <a:extLst>
              <a:ext uri="{FF2B5EF4-FFF2-40B4-BE49-F238E27FC236}">
                <a16:creationId xmlns:a16="http://schemas.microsoft.com/office/drawing/2014/main" id="{47286178-4B86-8346-ACBC-24676E711204}"/>
              </a:ext>
            </a:extLst>
          </p:cNvPr>
          <p:cNvCxnSpPr>
            <a:cxnSpLocks/>
          </p:cNvCxnSpPr>
          <p:nvPr/>
        </p:nvCxnSpPr>
        <p:spPr>
          <a:xfrm flipV="1">
            <a:off x="6576503" y="4065801"/>
            <a:ext cx="133847" cy="1207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33">
            <a:extLst>
              <a:ext uri="{FF2B5EF4-FFF2-40B4-BE49-F238E27FC236}">
                <a16:creationId xmlns:a16="http://schemas.microsoft.com/office/drawing/2014/main" id="{CC63B34E-46AA-744D-82F5-2BB4865A628A}"/>
              </a:ext>
            </a:extLst>
          </p:cNvPr>
          <p:cNvCxnSpPr>
            <a:cxnSpLocks/>
          </p:cNvCxnSpPr>
          <p:nvPr/>
        </p:nvCxnSpPr>
        <p:spPr>
          <a:xfrm>
            <a:off x="2065487" y="2893218"/>
            <a:ext cx="75617" cy="2399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34">
            <a:extLst>
              <a:ext uri="{FF2B5EF4-FFF2-40B4-BE49-F238E27FC236}">
                <a16:creationId xmlns:a16="http://schemas.microsoft.com/office/drawing/2014/main" id="{1F0B0FC1-9C49-364C-9DA8-2A0DCA0B1CDA}"/>
              </a:ext>
            </a:extLst>
          </p:cNvPr>
          <p:cNvCxnSpPr>
            <a:cxnSpLocks/>
          </p:cNvCxnSpPr>
          <p:nvPr/>
        </p:nvCxnSpPr>
        <p:spPr>
          <a:xfrm flipV="1">
            <a:off x="2243721" y="2864351"/>
            <a:ext cx="129669" cy="24282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35">
            <a:extLst>
              <a:ext uri="{FF2B5EF4-FFF2-40B4-BE49-F238E27FC236}">
                <a16:creationId xmlns:a16="http://schemas.microsoft.com/office/drawing/2014/main" id="{CEE4C809-3313-5E49-8713-0C0B9FB64D31}"/>
              </a:ext>
            </a:extLst>
          </p:cNvPr>
          <p:cNvCxnSpPr>
            <a:cxnSpLocks/>
          </p:cNvCxnSpPr>
          <p:nvPr/>
        </p:nvCxnSpPr>
        <p:spPr>
          <a:xfrm>
            <a:off x="2535556" y="2914115"/>
            <a:ext cx="76555" cy="23911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36">
            <a:extLst>
              <a:ext uri="{FF2B5EF4-FFF2-40B4-BE49-F238E27FC236}">
                <a16:creationId xmlns:a16="http://schemas.microsoft.com/office/drawing/2014/main" id="{15A488C9-D74F-2245-9FBF-51B9D44449BD}"/>
              </a:ext>
            </a:extLst>
          </p:cNvPr>
          <p:cNvCxnSpPr>
            <a:cxnSpLocks/>
          </p:cNvCxnSpPr>
          <p:nvPr/>
        </p:nvCxnSpPr>
        <p:spPr>
          <a:xfrm flipV="1">
            <a:off x="2726108" y="2921049"/>
            <a:ext cx="159254" cy="23621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7">
            <a:extLst>
              <a:ext uri="{FF2B5EF4-FFF2-40B4-BE49-F238E27FC236}">
                <a16:creationId xmlns:a16="http://schemas.microsoft.com/office/drawing/2014/main" id="{CCD944EB-99FC-6D4A-A336-DDA729EFB7A3}"/>
              </a:ext>
            </a:extLst>
          </p:cNvPr>
          <p:cNvCxnSpPr>
            <a:cxnSpLocks/>
          </p:cNvCxnSpPr>
          <p:nvPr/>
        </p:nvCxnSpPr>
        <p:spPr>
          <a:xfrm flipV="1">
            <a:off x="4074290" y="2901101"/>
            <a:ext cx="124441" cy="1209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8">
            <a:extLst>
              <a:ext uri="{FF2B5EF4-FFF2-40B4-BE49-F238E27FC236}">
                <a16:creationId xmlns:a16="http://schemas.microsoft.com/office/drawing/2014/main" id="{D7FBF1C0-91A9-BE4B-86F2-658C423981D5}"/>
              </a:ext>
            </a:extLst>
          </p:cNvPr>
          <p:cNvCxnSpPr>
            <a:cxnSpLocks/>
          </p:cNvCxnSpPr>
          <p:nvPr/>
        </p:nvCxnSpPr>
        <p:spPr>
          <a:xfrm>
            <a:off x="4299827" y="2914115"/>
            <a:ext cx="75004" cy="12161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9">
            <a:extLst>
              <a:ext uri="{FF2B5EF4-FFF2-40B4-BE49-F238E27FC236}">
                <a16:creationId xmlns:a16="http://schemas.microsoft.com/office/drawing/2014/main" id="{D0EC45AB-6ED1-1647-A021-0A2BD9CA0B27}"/>
              </a:ext>
            </a:extLst>
          </p:cNvPr>
          <p:cNvCxnSpPr>
            <a:cxnSpLocks/>
          </p:cNvCxnSpPr>
          <p:nvPr/>
        </p:nvCxnSpPr>
        <p:spPr>
          <a:xfrm flipV="1">
            <a:off x="4540133" y="2883771"/>
            <a:ext cx="143903" cy="1199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40">
            <a:extLst>
              <a:ext uri="{FF2B5EF4-FFF2-40B4-BE49-F238E27FC236}">
                <a16:creationId xmlns:a16="http://schemas.microsoft.com/office/drawing/2014/main" id="{845B056A-EB72-4E4A-8A93-5E49AA952221}"/>
              </a:ext>
            </a:extLst>
          </p:cNvPr>
          <p:cNvCxnSpPr>
            <a:cxnSpLocks/>
          </p:cNvCxnSpPr>
          <p:nvPr/>
        </p:nvCxnSpPr>
        <p:spPr>
          <a:xfrm>
            <a:off x="4818535" y="2891654"/>
            <a:ext cx="41977" cy="1238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99">
            <a:extLst>
              <a:ext uri="{FF2B5EF4-FFF2-40B4-BE49-F238E27FC236}">
                <a16:creationId xmlns:a16="http://schemas.microsoft.com/office/drawing/2014/main" id="{47214E30-1B6E-EA49-8B8F-6BD30CBBB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308183" y="4927338"/>
            <a:ext cx="629045" cy="488378"/>
          </a:xfrm>
          <a:prstGeom prst="rect">
            <a:avLst/>
          </a:prstGeom>
        </p:spPr>
      </p:pic>
      <p:pic>
        <p:nvPicPr>
          <p:cNvPr id="36" name="Picture 99">
            <a:extLst>
              <a:ext uri="{FF2B5EF4-FFF2-40B4-BE49-F238E27FC236}">
                <a16:creationId xmlns:a16="http://schemas.microsoft.com/office/drawing/2014/main" id="{49A0A975-9FAC-E74D-AFFB-C7B6AFBC1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263613" y="3859999"/>
            <a:ext cx="629045" cy="488378"/>
          </a:xfrm>
          <a:prstGeom prst="rect">
            <a:avLst/>
          </a:prstGeom>
        </p:spPr>
      </p:pic>
      <p:pic>
        <p:nvPicPr>
          <p:cNvPr id="37" name="Picture 99">
            <a:extLst>
              <a:ext uri="{FF2B5EF4-FFF2-40B4-BE49-F238E27FC236}">
                <a16:creationId xmlns:a16="http://schemas.microsoft.com/office/drawing/2014/main" id="{CDC30896-719C-214D-A03C-56D532757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273500" y="2850107"/>
            <a:ext cx="629045" cy="488378"/>
          </a:xfrm>
          <a:prstGeom prst="rect">
            <a:avLst/>
          </a:prstGeom>
        </p:spPr>
      </p:pic>
      <p:cxnSp>
        <p:nvCxnSpPr>
          <p:cNvPr id="38" name="直接箭头连接符 147">
            <a:extLst>
              <a:ext uri="{FF2B5EF4-FFF2-40B4-BE49-F238E27FC236}">
                <a16:creationId xmlns:a16="http://schemas.microsoft.com/office/drawing/2014/main" id="{1A61195F-DAC0-5147-9F5A-E70ACD9C25ED}"/>
              </a:ext>
            </a:extLst>
          </p:cNvPr>
          <p:cNvCxnSpPr>
            <a:cxnSpLocks/>
          </p:cNvCxnSpPr>
          <p:nvPr/>
        </p:nvCxnSpPr>
        <p:spPr>
          <a:xfrm>
            <a:off x="2986527" y="2924441"/>
            <a:ext cx="131101" cy="113796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158">
            <a:extLst>
              <a:ext uri="{FF2B5EF4-FFF2-40B4-BE49-F238E27FC236}">
                <a16:creationId xmlns:a16="http://schemas.microsoft.com/office/drawing/2014/main" id="{42D08F73-5750-2149-8284-FADCE16EDB4A}"/>
              </a:ext>
            </a:extLst>
          </p:cNvPr>
          <p:cNvCxnSpPr>
            <a:cxnSpLocks/>
          </p:cNvCxnSpPr>
          <p:nvPr/>
        </p:nvCxnSpPr>
        <p:spPr>
          <a:xfrm>
            <a:off x="4994635" y="4130236"/>
            <a:ext cx="87308" cy="112233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254">
            <a:extLst>
              <a:ext uri="{FF2B5EF4-FFF2-40B4-BE49-F238E27FC236}">
                <a16:creationId xmlns:a16="http://schemas.microsoft.com/office/drawing/2014/main" id="{0B5773C2-B4AB-3042-B732-0D1A277CB60C}"/>
              </a:ext>
            </a:extLst>
          </p:cNvPr>
          <p:cNvCxnSpPr>
            <a:cxnSpLocks/>
          </p:cNvCxnSpPr>
          <p:nvPr/>
        </p:nvCxnSpPr>
        <p:spPr>
          <a:xfrm flipV="1">
            <a:off x="7002538" y="2891654"/>
            <a:ext cx="135319" cy="236092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260">
            <a:extLst>
              <a:ext uri="{FF2B5EF4-FFF2-40B4-BE49-F238E27FC236}">
                <a16:creationId xmlns:a16="http://schemas.microsoft.com/office/drawing/2014/main" id="{D4B56E63-91D3-3A49-A083-EE4C6D4381C3}"/>
              </a:ext>
            </a:extLst>
          </p:cNvPr>
          <p:cNvCxnSpPr>
            <a:cxnSpLocks/>
          </p:cNvCxnSpPr>
          <p:nvPr/>
        </p:nvCxnSpPr>
        <p:spPr>
          <a:xfrm flipV="1">
            <a:off x="7514551" y="2904668"/>
            <a:ext cx="114416" cy="1206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261">
            <a:extLst>
              <a:ext uri="{FF2B5EF4-FFF2-40B4-BE49-F238E27FC236}">
                <a16:creationId xmlns:a16="http://schemas.microsoft.com/office/drawing/2014/main" id="{1BC4134F-8A84-6446-B88A-DFC9C732E4B5}"/>
              </a:ext>
            </a:extLst>
          </p:cNvPr>
          <p:cNvCxnSpPr>
            <a:cxnSpLocks/>
          </p:cNvCxnSpPr>
          <p:nvPr/>
        </p:nvCxnSpPr>
        <p:spPr>
          <a:xfrm>
            <a:off x="7699460" y="2914115"/>
            <a:ext cx="77755" cy="11866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262">
            <a:extLst>
              <a:ext uri="{FF2B5EF4-FFF2-40B4-BE49-F238E27FC236}">
                <a16:creationId xmlns:a16="http://schemas.microsoft.com/office/drawing/2014/main" id="{D8C92AF8-6563-B64B-9F16-345C468BE844}"/>
              </a:ext>
            </a:extLst>
          </p:cNvPr>
          <p:cNvCxnSpPr>
            <a:cxnSpLocks/>
          </p:cNvCxnSpPr>
          <p:nvPr/>
        </p:nvCxnSpPr>
        <p:spPr>
          <a:xfrm flipV="1">
            <a:off x="7866608" y="2883771"/>
            <a:ext cx="117987" cy="1188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263">
            <a:extLst>
              <a:ext uri="{FF2B5EF4-FFF2-40B4-BE49-F238E27FC236}">
                <a16:creationId xmlns:a16="http://schemas.microsoft.com/office/drawing/2014/main" id="{2DCDFFA5-C0CC-0941-83BB-3E6591D7A074}"/>
              </a:ext>
            </a:extLst>
          </p:cNvPr>
          <p:cNvCxnSpPr>
            <a:cxnSpLocks/>
          </p:cNvCxnSpPr>
          <p:nvPr/>
        </p:nvCxnSpPr>
        <p:spPr>
          <a:xfrm>
            <a:off x="7313919" y="2907632"/>
            <a:ext cx="95269" cy="1207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264">
            <a:extLst>
              <a:ext uri="{FF2B5EF4-FFF2-40B4-BE49-F238E27FC236}">
                <a16:creationId xmlns:a16="http://schemas.microsoft.com/office/drawing/2014/main" id="{310621BC-25C7-AD44-82DB-2C64FBB5CD2F}"/>
              </a:ext>
            </a:extLst>
          </p:cNvPr>
          <p:cNvCxnSpPr>
            <a:cxnSpLocks/>
          </p:cNvCxnSpPr>
          <p:nvPr/>
        </p:nvCxnSpPr>
        <p:spPr>
          <a:xfrm>
            <a:off x="8085850" y="2883771"/>
            <a:ext cx="115055" cy="24214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265">
            <a:extLst>
              <a:ext uri="{FF2B5EF4-FFF2-40B4-BE49-F238E27FC236}">
                <a16:creationId xmlns:a16="http://schemas.microsoft.com/office/drawing/2014/main" id="{E2C9BCDB-50B8-2F46-A16D-4CEC08298A86}"/>
              </a:ext>
            </a:extLst>
          </p:cNvPr>
          <p:cNvCxnSpPr>
            <a:cxnSpLocks/>
          </p:cNvCxnSpPr>
          <p:nvPr/>
        </p:nvCxnSpPr>
        <p:spPr>
          <a:xfrm flipV="1">
            <a:off x="8340859" y="2914115"/>
            <a:ext cx="203982" cy="233845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266">
            <a:extLst>
              <a:ext uri="{FF2B5EF4-FFF2-40B4-BE49-F238E27FC236}">
                <a16:creationId xmlns:a16="http://schemas.microsoft.com/office/drawing/2014/main" id="{D478DE3F-127F-EA43-B2E4-AF9434169DCA}"/>
              </a:ext>
            </a:extLst>
          </p:cNvPr>
          <p:cNvCxnSpPr>
            <a:cxnSpLocks/>
          </p:cNvCxnSpPr>
          <p:nvPr/>
        </p:nvCxnSpPr>
        <p:spPr>
          <a:xfrm>
            <a:off x="8663021" y="2891654"/>
            <a:ext cx="78658" cy="23820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267">
            <a:extLst>
              <a:ext uri="{FF2B5EF4-FFF2-40B4-BE49-F238E27FC236}">
                <a16:creationId xmlns:a16="http://schemas.microsoft.com/office/drawing/2014/main" id="{8157F0D2-6B88-E04D-AA75-82FF2809A6D5}"/>
              </a:ext>
            </a:extLst>
          </p:cNvPr>
          <p:cNvCxnSpPr>
            <a:cxnSpLocks/>
          </p:cNvCxnSpPr>
          <p:nvPr/>
        </p:nvCxnSpPr>
        <p:spPr>
          <a:xfrm flipV="1">
            <a:off x="8849834" y="2921049"/>
            <a:ext cx="135117" cy="23315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339">
            <a:extLst>
              <a:ext uri="{FF2B5EF4-FFF2-40B4-BE49-F238E27FC236}">
                <a16:creationId xmlns:a16="http://schemas.microsoft.com/office/drawing/2014/main" id="{A946E488-9ABD-4049-ACBC-56C47DD51EAC}"/>
              </a:ext>
            </a:extLst>
          </p:cNvPr>
          <p:cNvCxnSpPr>
            <a:cxnSpLocks/>
          </p:cNvCxnSpPr>
          <p:nvPr/>
        </p:nvCxnSpPr>
        <p:spPr>
          <a:xfrm>
            <a:off x="2649319" y="2608928"/>
            <a:ext cx="4324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箭头连接符 342">
            <a:extLst>
              <a:ext uri="{FF2B5EF4-FFF2-40B4-BE49-F238E27FC236}">
                <a16:creationId xmlns:a16="http://schemas.microsoft.com/office/drawing/2014/main" id="{E342A38C-2A53-1649-83D8-068B3A6B0E19}"/>
              </a:ext>
            </a:extLst>
          </p:cNvPr>
          <p:cNvCxnSpPr>
            <a:cxnSpLocks/>
          </p:cNvCxnSpPr>
          <p:nvPr/>
        </p:nvCxnSpPr>
        <p:spPr>
          <a:xfrm>
            <a:off x="2168397" y="2608928"/>
            <a:ext cx="4218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348">
            <a:extLst>
              <a:ext uri="{FF2B5EF4-FFF2-40B4-BE49-F238E27FC236}">
                <a16:creationId xmlns:a16="http://schemas.microsoft.com/office/drawing/2014/main" id="{0C8ABB3B-8D0D-DE4D-BB80-1D8F6E525678}"/>
              </a:ext>
            </a:extLst>
          </p:cNvPr>
          <p:cNvCxnSpPr>
            <a:cxnSpLocks/>
          </p:cNvCxnSpPr>
          <p:nvPr/>
        </p:nvCxnSpPr>
        <p:spPr>
          <a:xfrm>
            <a:off x="3139051" y="2608928"/>
            <a:ext cx="4324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直接箭头连接符 354">
            <a:extLst>
              <a:ext uri="{FF2B5EF4-FFF2-40B4-BE49-F238E27FC236}">
                <a16:creationId xmlns:a16="http://schemas.microsoft.com/office/drawing/2014/main" id="{78B2B390-852B-7C4E-A802-1FEECA35C665}"/>
              </a:ext>
            </a:extLst>
          </p:cNvPr>
          <p:cNvCxnSpPr>
            <a:cxnSpLocks/>
          </p:cNvCxnSpPr>
          <p:nvPr/>
        </p:nvCxnSpPr>
        <p:spPr>
          <a:xfrm>
            <a:off x="4576825" y="2608928"/>
            <a:ext cx="41239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359">
            <a:extLst>
              <a:ext uri="{FF2B5EF4-FFF2-40B4-BE49-F238E27FC236}">
                <a16:creationId xmlns:a16="http://schemas.microsoft.com/office/drawing/2014/main" id="{916E1989-E136-1F41-8901-1504CE3999D7}"/>
              </a:ext>
            </a:extLst>
          </p:cNvPr>
          <p:cNvSpPr txBox="1"/>
          <p:nvPr/>
        </p:nvSpPr>
        <p:spPr>
          <a:xfrm>
            <a:off x="3328113" y="2446122"/>
            <a:ext cx="112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DS-TWR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361">
            <a:extLst>
              <a:ext uri="{FF2B5EF4-FFF2-40B4-BE49-F238E27FC236}">
                <a16:creationId xmlns:a16="http://schemas.microsoft.com/office/drawing/2014/main" id="{73C82A1D-13AF-F543-A8B4-94EA9469A1E3}"/>
              </a:ext>
            </a:extLst>
          </p:cNvPr>
          <p:cNvSpPr txBox="1"/>
          <p:nvPr/>
        </p:nvSpPr>
        <p:spPr>
          <a:xfrm>
            <a:off x="4786318" y="2424262"/>
            <a:ext cx="137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110">
            <a:extLst>
              <a:ext uri="{FF2B5EF4-FFF2-40B4-BE49-F238E27FC236}">
                <a16:creationId xmlns:a16="http://schemas.microsoft.com/office/drawing/2014/main" id="{A0C083DA-42E5-C542-B4BE-2E8C2F096C34}"/>
              </a:ext>
            </a:extLst>
          </p:cNvPr>
          <p:cNvSpPr txBox="1"/>
          <p:nvPr/>
        </p:nvSpPr>
        <p:spPr>
          <a:xfrm>
            <a:off x="16445" y="2881078"/>
            <a:ext cx="30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6" name="文本框 202">
            <a:extLst>
              <a:ext uri="{FF2B5EF4-FFF2-40B4-BE49-F238E27FC236}">
                <a16:creationId xmlns:a16="http://schemas.microsoft.com/office/drawing/2014/main" id="{28DAFC6A-2322-3A4B-9DB6-6529A9E4A7C6}"/>
              </a:ext>
            </a:extLst>
          </p:cNvPr>
          <p:cNvSpPr txBox="1"/>
          <p:nvPr/>
        </p:nvSpPr>
        <p:spPr>
          <a:xfrm>
            <a:off x="-6500" y="3888896"/>
            <a:ext cx="30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7" name="文本框 203">
            <a:extLst>
              <a:ext uri="{FF2B5EF4-FFF2-40B4-BE49-F238E27FC236}">
                <a16:creationId xmlns:a16="http://schemas.microsoft.com/office/drawing/2014/main" id="{DABB772C-C63A-C14D-9A14-F303270898AE}"/>
              </a:ext>
            </a:extLst>
          </p:cNvPr>
          <p:cNvSpPr txBox="1"/>
          <p:nvPr/>
        </p:nvSpPr>
        <p:spPr>
          <a:xfrm>
            <a:off x="12525" y="4947109"/>
            <a:ext cx="30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58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C3D18-9ADA-6F4E-A5F2-B23921BE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idea of swarm ranging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E065-4CFC-4343-8C4A-EDFDB9D7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charset="-122"/>
              </a:rPr>
              <a:t>Define</a:t>
            </a:r>
            <a:r>
              <a:rPr lang="zh-CN" altLang="en-US" dirty="0">
                <a:ea typeface="微软雅黑" panose="020B0503020204020204" charset="-122"/>
              </a:rPr>
              <a:t> </a:t>
            </a:r>
            <a:r>
              <a:rPr lang="en-US" altLang="zh-CN" dirty="0">
                <a:ea typeface="微软雅黑" panose="020B0503020204020204" charset="-122"/>
              </a:rPr>
              <a:t>one</a:t>
            </a:r>
            <a:r>
              <a:rPr lang="zh-CN" altLang="en-US" dirty="0">
                <a:ea typeface="微软雅黑" panose="020B0503020204020204" charset="-122"/>
              </a:rPr>
              <a:t> </a:t>
            </a:r>
            <a:r>
              <a:rPr lang="en-US" altLang="zh-CN" dirty="0">
                <a:ea typeface="微软雅黑" panose="020B0503020204020204" charset="-122"/>
              </a:rPr>
              <a:t>single message named</a:t>
            </a:r>
            <a:r>
              <a:rPr lang="zh-CN" altLang="en-US" dirty="0">
                <a:ea typeface="微软雅黑" panose="020B0503020204020204" charset="-122"/>
              </a:rPr>
              <a:t> </a:t>
            </a:r>
            <a:r>
              <a:rPr lang="en-US" altLang="zh-CN" i="1" dirty="0">
                <a:ea typeface="微软雅黑" panose="020B0503020204020204" charset="-122"/>
              </a:rPr>
              <a:t>ranging message</a:t>
            </a:r>
          </a:p>
          <a:p>
            <a:r>
              <a:rPr lang="en-US" altLang="zh-CN" dirty="0">
                <a:ea typeface="微软雅黑" panose="020B0503020204020204" charset="-122"/>
              </a:rPr>
              <a:t>Each side periodically broadcasts</a:t>
            </a:r>
            <a:r>
              <a:rPr lang="zh-CN" altLang="en-US" dirty="0">
                <a:ea typeface="微软雅黑" panose="020B0503020204020204" charset="-122"/>
              </a:rPr>
              <a:t> </a:t>
            </a:r>
            <a:r>
              <a:rPr lang="en-US" altLang="zh-CN" dirty="0">
                <a:ea typeface="微软雅黑" panose="020B0503020204020204" charset="-122"/>
              </a:rPr>
              <a:t>the </a:t>
            </a:r>
            <a:r>
              <a:rPr lang="en-US" altLang="zh-CN" i="1" dirty="0">
                <a:ea typeface="微软雅黑" panose="020B0503020204020204" charset="-122"/>
              </a:rPr>
              <a:t>ranging message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4C5BE-C22E-814B-A5A5-595FA6D4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30B35-198E-7E46-8BB3-3B28CDB2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B8FFF8AA-B2AD-D24A-BAF6-4EDA55821794}"/>
              </a:ext>
            </a:extLst>
          </p:cNvPr>
          <p:cNvCxnSpPr>
            <a:cxnSpLocks/>
          </p:cNvCxnSpPr>
          <p:nvPr/>
        </p:nvCxnSpPr>
        <p:spPr>
          <a:xfrm>
            <a:off x="2286000" y="226462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9">
            <a:extLst>
              <a:ext uri="{FF2B5EF4-FFF2-40B4-BE49-F238E27FC236}">
                <a16:creationId xmlns:a16="http://schemas.microsoft.com/office/drawing/2014/main" id="{B3DB6A3C-41AA-964D-85E1-04B1C13E0E59}"/>
              </a:ext>
            </a:extLst>
          </p:cNvPr>
          <p:cNvGrpSpPr/>
          <p:nvPr/>
        </p:nvGrpSpPr>
        <p:grpSpPr>
          <a:xfrm>
            <a:off x="1379769" y="2600573"/>
            <a:ext cx="3414970" cy="2373031"/>
            <a:chOff x="1114936" y="2207925"/>
            <a:chExt cx="3317346" cy="3021654"/>
          </a:xfrm>
        </p:grpSpPr>
        <p:cxnSp>
          <p:nvCxnSpPr>
            <p:cNvPr id="8" name="直接连接符 11">
              <a:extLst>
                <a:ext uri="{FF2B5EF4-FFF2-40B4-BE49-F238E27FC236}">
                  <a16:creationId xmlns:a16="http://schemas.microsoft.com/office/drawing/2014/main" id="{32665CAA-F10D-FE4F-9C70-3B2D7E808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785" y="3739851"/>
              <a:ext cx="3230535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12">
              <a:extLst>
                <a:ext uri="{FF2B5EF4-FFF2-40B4-BE49-F238E27FC236}">
                  <a16:creationId xmlns:a16="http://schemas.microsoft.com/office/drawing/2014/main" id="{8539B618-80E7-D748-8F0C-8DEB0516CD74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87" y="2207925"/>
              <a:ext cx="3230533" cy="405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15">
              <a:extLst>
                <a:ext uri="{FF2B5EF4-FFF2-40B4-BE49-F238E27FC236}">
                  <a16:creationId xmlns:a16="http://schemas.microsoft.com/office/drawing/2014/main" id="{07110218-9B3C-1147-A681-F88959A0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936" y="5221246"/>
              <a:ext cx="3317346" cy="83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直接箭头连接符 16">
            <a:extLst>
              <a:ext uri="{FF2B5EF4-FFF2-40B4-BE49-F238E27FC236}">
                <a16:creationId xmlns:a16="http://schemas.microsoft.com/office/drawing/2014/main" id="{7287F1C9-763D-D640-AB72-BA59A9F6CBA6}"/>
              </a:ext>
            </a:extLst>
          </p:cNvPr>
          <p:cNvCxnSpPr>
            <a:cxnSpLocks/>
          </p:cNvCxnSpPr>
          <p:nvPr/>
        </p:nvCxnSpPr>
        <p:spPr>
          <a:xfrm flipV="1">
            <a:off x="2111033" y="2587540"/>
            <a:ext cx="269955" cy="1196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AF65D4C9-416B-2246-B4F5-6C9C70A3A174}"/>
              </a:ext>
            </a:extLst>
          </p:cNvPr>
          <p:cNvCxnSpPr>
            <a:cxnSpLocks/>
          </p:cNvCxnSpPr>
          <p:nvPr/>
        </p:nvCxnSpPr>
        <p:spPr>
          <a:xfrm>
            <a:off x="3038785" y="2606740"/>
            <a:ext cx="390238" cy="1231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9">
            <a:extLst>
              <a:ext uri="{FF2B5EF4-FFF2-40B4-BE49-F238E27FC236}">
                <a16:creationId xmlns:a16="http://schemas.microsoft.com/office/drawing/2014/main" id="{21A18BD2-4E0C-1147-981A-5D04F31E882E}"/>
              </a:ext>
            </a:extLst>
          </p:cNvPr>
          <p:cNvCxnSpPr>
            <a:cxnSpLocks/>
          </p:cNvCxnSpPr>
          <p:nvPr/>
        </p:nvCxnSpPr>
        <p:spPr>
          <a:xfrm>
            <a:off x="1550902" y="2616479"/>
            <a:ext cx="314281" cy="1231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99">
            <a:extLst>
              <a:ext uri="{FF2B5EF4-FFF2-40B4-BE49-F238E27FC236}">
                <a16:creationId xmlns:a16="http://schemas.microsoft.com/office/drawing/2014/main" id="{93BA9B1B-4ABC-1747-AB50-8D8F036588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648107" y="4632977"/>
            <a:ext cx="629045" cy="488378"/>
          </a:xfrm>
          <a:prstGeom prst="rect">
            <a:avLst/>
          </a:prstGeom>
        </p:spPr>
      </p:pic>
      <p:pic>
        <p:nvPicPr>
          <p:cNvPr id="15" name="Picture 99">
            <a:extLst>
              <a:ext uri="{FF2B5EF4-FFF2-40B4-BE49-F238E27FC236}">
                <a16:creationId xmlns:a16="http://schemas.microsoft.com/office/drawing/2014/main" id="{31ED1125-FDC5-1947-9230-26E8492CB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603537" y="3565638"/>
            <a:ext cx="629045" cy="488378"/>
          </a:xfrm>
          <a:prstGeom prst="rect">
            <a:avLst/>
          </a:prstGeom>
        </p:spPr>
      </p:pic>
      <p:pic>
        <p:nvPicPr>
          <p:cNvPr id="16" name="Picture 99">
            <a:extLst>
              <a:ext uri="{FF2B5EF4-FFF2-40B4-BE49-F238E27FC236}">
                <a16:creationId xmlns:a16="http://schemas.microsoft.com/office/drawing/2014/main" id="{61FEE9E9-37E2-2144-AAFD-E1B14EFCA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613424" y="2555746"/>
            <a:ext cx="629045" cy="488378"/>
          </a:xfrm>
          <a:prstGeom prst="rect">
            <a:avLst/>
          </a:prstGeom>
        </p:spPr>
      </p:pic>
      <p:cxnSp>
        <p:nvCxnSpPr>
          <p:cNvPr id="17" name="直接箭头连接符 339">
            <a:extLst>
              <a:ext uri="{FF2B5EF4-FFF2-40B4-BE49-F238E27FC236}">
                <a16:creationId xmlns:a16="http://schemas.microsoft.com/office/drawing/2014/main" id="{EAA404CD-2664-9348-8006-2B561DE9CD29}"/>
              </a:ext>
            </a:extLst>
          </p:cNvPr>
          <p:cNvCxnSpPr>
            <a:cxnSpLocks/>
          </p:cNvCxnSpPr>
          <p:nvPr/>
        </p:nvCxnSpPr>
        <p:spPr>
          <a:xfrm>
            <a:off x="1468331" y="5249371"/>
            <a:ext cx="4324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342">
            <a:extLst>
              <a:ext uri="{FF2B5EF4-FFF2-40B4-BE49-F238E27FC236}">
                <a16:creationId xmlns:a16="http://schemas.microsoft.com/office/drawing/2014/main" id="{988DD6A7-1FE2-3C42-B66F-F8DDF44D50E1}"/>
              </a:ext>
            </a:extLst>
          </p:cNvPr>
          <p:cNvCxnSpPr>
            <a:cxnSpLocks/>
          </p:cNvCxnSpPr>
          <p:nvPr/>
        </p:nvCxnSpPr>
        <p:spPr>
          <a:xfrm>
            <a:off x="1046454" y="5249371"/>
            <a:ext cx="4218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348">
            <a:extLst>
              <a:ext uri="{FF2B5EF4-FFF2-40B4-BE49-F238E27FC236}">
                <a16:creationId xmlns:a16="http://schemas.microsoft.com/office/drawing/2014/main" id="{8A9DFA35-70B8-DB4B-8DF6-A3CAA450F79F}"/>
              </a:ext>
            </a:extLst>
          </p:cNvPr>
          <p:cNvCxnSpPr>
            <a:cxnSpLocks/>
          </p:cNvCxnSpPr>
          <p:nvPr/>
        </p:nvCxnSpPr>
        <p:spPr>
          <a:xfrm>
            <a:off x="1900810" y="5249371"/>
            <a:ext cx="4324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文本框 359">
            <a:extLst>
              <a:ext uri="{FF2B5EF4-FFF2-40B4-BE49-F238E27FC236}">
                <a16:creationId xmlns:a16="http://schemas.microsoft.com/office/drawing/2014/main" id="{3A5CE2F8-0B89-374C-9679-BFD4EEA17AB9}"/>
              </a:ext>
            </a:extLst>
          </p:cNvPr>
          <p:cNvSpPr txBox="1"/>
          <p:nvPr/>
        </p:nvSpPr>
        <p:spPr>
          <a:xfrm>
            <a:off x="2246010" y="5057482"/>
            <a:ext cx="197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ranging message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56">
            <a:extLst>
              <a:ext uri="{FF2B5EF4-FFF2-40B4-BE49-F238E27FC236}">
                <a16:creationId xmlns:a16="http://schemas.microsoft.com/office/drawing/2014/main" id="{A54E3474-2C95-A240-8B3D-5CC74F0F17BB}"/>
              </a:ext>
            </a:extLst>
          </p:cNvPr>
          <p:cNvCxnSpPr>
            <a:cxnSpLocks/>
          </p:cNvCxnSpPr>
          <p:nvPr/>
        </p:nvCxnSpPr>
        <p:spPr>
          <a:xfrm>
            <a:off x="1520402" y="2606740"/>
            <a:ext cx="228536" cy="23933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61">
            <a:extLst>
              <a:ext uri="{FF2B5EF4-FFF2-40B4-BE49-F238E27FC236}">
                <a16:creationId xmlns:a16="http://schemas.microsoft.com/office/drawing/2014/main" id="{88870F54-D4A8-2540-81F7-9B64CCA3224A}"/>
              </a:ext>
            </a:extLst>
          </p:cNvPr>
          <p:cNvCxnSpPr>
            <a:cxnSpLocks/>
          </p:cNvCxnSpPr>
          <p:nvPr/>
        </p:nvCxnSpPr>
        <p:spPr>
          <a:xfrm>
            <a:off x="2108956" y="3796377"/>
            <a:ext cx="185879" cy="1203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65">
            <a:extLst>
              <a:ext uri="{FF2B5EF4-FFF2-40B4-BE49-F238E27FC236}">
                <a16:creationId xmlns:a16="http://schemas.microsoft.com/office/drawing/2014/main" id="{FF57786D-4AFA-E24C-B469-B24F6B76707A}"/>
              </a:ext>
            </a:extLst>
          </p:cNvPr>
          <p:cNvCxnSpPr>
            <a:cxnSpLocks/>
          </p:cNvCxnSpPr>
          <p:nvPr/>
        </p:nvCxnSpPr>
        <p:spPr>
          <a:xfrm>
            <a:off x="3028388" y="2616479"/>
            <a:ext cx="311149" cy="23836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74">
            <a:extLst>
              <a:ext uri="{FF2B5EF4-FFF2-40B4-BE49-F238E27FC236}">
                <a16:creationId xmlns:a16="http://schemas.microsoft.com/office/drawing/2014/main" id="{0F0FFA83-564F-F24C-A2B4-6B52738D9A90}"/>
              </a:ext>
            </a:extLst>
          </p:cNvPr>
          <p:cNvCxnSpPr>
            <a:cxnSpLocks/>
          </p:cNvCxnSpPr>
          <p:nvPr/>
        </p:nvCxnSpPr>
        <p:spPr>
          <a:xfrm flipV="1">
            <a:off x="2500191" y="3795503"/>
            <a:ext cx="401535" cy="1171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AC80719F-7C8F-904C-A200-4E66E9D55AC3}"/>
              </a:ext>
            </a:extLst>
          </p:cNvPr>
          <p:cNvCxnSpPr>
            <a:cxnSpLocks/>
          </p:cNvCxnSpPr>
          <p:nvPr/>
        </p:nvCxnSpPr>
        <p:spPr>
          <a:xfrm flipV="1">
            <a:off x="2474123" y="2598586"/>
            <a:ext cx="357352" cy="23717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83">
            <a:extLst>
              <a:ext uri="{FF2B5EF4-FFF2-40B4-BE49-F238E27FC236}">
                <a16:creationId xmlns:a16="http://schemas.microsoft.com/office/drawing/2014/main" id="{466F4DC9-C9FD-4F44-A576-78CB92EAFAD2}"/>
              </a:ext>
            </a:extLst>
          </p:cNvPr>
          <p:cNvCxnSpPr>
            <a:cxnSpLocks/>
          </p:cNvCxnSpPr>
          <p:nvPr/>
        </p:nvCxnSpPr>
        <p:spPr>
          <a:xfrm flipV="1">
            <a:off x="3770165" y="2620260"/>
            <a:ext cx="350988" cy="1175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84">
            <a:extLst>
              <a:ext uri="{FF2B5EF4-FFF2-40B4-BE49-F238E27FC236}">
                <a16:creationId xmlns:a16="http://schemas.microsoft.com/office/drawing/2014/main" id="{6D85A918-49B4-1848-91E2-ACAC692E3A7E}"/>
              </a:ext>
            </a:extLst>
          </p:cNvPr>
          <p:cNvCxnSpPr>
            <a:cxnSpLocks/>
          </p:cNvCxnSpPr>
          <p:nvPr/>
        </p:nvCxnSpPr>
        <p:spPr>
          <a:xfrm>
            <a:off x="3766026" y="3829563"/>
            <a:ext cx="278409" cy="1161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87">
            <a:extLst>
              <a:ext uri="{FF2B5EF4-FFF2-40B4-BE49-F238E27FC236}">
                <a16:creationId xmlns:a16="http://schemas.microsoft.com/office/drawing/2014/main" id="{32FEADE6-9788-9640-B549-68A45C0125B7}"/>
              </a:ext>
            </a:extLst>
          </p:cNvPr>
          <p:cNvCxnSpPr>
            <a:cxnSpLocks/>
          </p:cNvCxnSpPr>
          <p:nvPr/>
        </p:nvCxnSpPr>
        <p:spPr>
          <a:xfrm flipV="1">
            <a:off x="4327280" y="3820833"/>
            <a:ext cx="336173" cy="1179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88">
            <a:extLst>
              <a:ext uri="{FF2B5EF4-FFF2-40B4-BE49-F238E27FC236}">
                <a16:creationId xmlns:a16="http://schemas.microsoft.com/office/drawing/2014/main" id="{08DE12B5-56C0-2242-9D29-94BCECD3BF47}"/>
              </a:ext>
            </a:extLst>
          </p:cNvPr>
          <p:cNvCxnSpPr>
            <a:cxnSpLocks/>
          </p:cNvCxnSpPr>
          <p:nvPr/>
        </p:nvCxnSpPr>
        <p:spPr>
          <a:xfrm flipV="1">
            <a:off x="4282002" y="2598586"/>
            <a:ext cx="244392" cy="23923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椭圆 89">
            <a:extLst>
              <a:ext uri="{FF2B5EF4-FFF2-40B4-BE49-F238E27FC236}">
                <a16:creationId xmlns:a16="http://schemas.microsoft.com/office/drawing/2014/main" id="{D4F4D05B-4049-6541-B19C-65DDB3313F0C}"/>
              </a:ext>
            </a:extLst>
          </p:cNvPr>
          <p:cNvSpPr/>
          <p:nvPr/>
        </p:nvSpPr>
        <p:spPr>
          <a:xfrm>
            <a:off x="1468331" y="2549606"/>
            <a:ext cx="114267" cy="11426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111">
            <a:extLst>
              <a:ext uri="{FF2B5EF4-FFF2-40B4-BE49-F238E27FC236}">
                <a16:creationId xmlns:a16="http://schemas.microsoft.com/office/drawing/2014/main" id="{8403382B-2B7C-1248-8D75-D19FFFAC5829}"/>
              </a:ext>
            </a:extLst>
          </p:cNvPr>
          <p:cNvSpPr/>
          <p:nvPr/>
        </p:nvSpPr>
        <p:spPr>
          <a:xfrm>
            <a:off x="2044471" y="3746295"/>
            <a:ext cx="114267" cy="11426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12">
            <a:extLst>
              <a:ext uri="{FF2B5EF4-FFF2-40B4-BE49-F238E27FC236}">
                <a16:creationId xmlns:a16="http://schemas.microsoft.com/office/drawing/2014/main" id="{C42312FE-9081-224E-91F4-CD3B5027DA18}"/>
              </a:ext>
            </a:extLst>
          </p:cNvPr>
          <p:cNvSpPr/>
          <p:nvPr/>
        </p:nvSpPr>
        <p:spPr>
          <a:xfrm>
            <a:off x="2425357" y="4907033"/>
            <a:ext cx="114267" cy="11426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114">
            <a:extLst>
              <a:ext uri="{FF2B5EF4-FFF2-40B4-BE49-F238E27FC236}">
                <a16:creationId xmlns:a16="http://schemas.microsoft.com/office/drawing/2014/main" id="{039F0D00-14A7-1F47-AF9B-AC06C147EBAC}"/>
              </a:ext>
            </a:extLst>
          </p:cNvPr>
          <p:cNvSpPr/>
          <p:nvPr/>
        </p:nvSpPr>
        <p:spPr>
          <a:xfrm>
            <a:off x="2960059" y="2570671"/>
            <a:ext cx="114267" cy="11426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117">
            <a:extLst>
              <a:ext uri="{FF2B5EF4-FFF2-40B4-BE49-F238E27FC236}">
                <a16:creationId xmlns:a16="http://schemas.microsoft.com/office/drawing/2014/main" id="{CBB648B7-6E4A-2A45-909F-C8C3F66F1416}"/>
              </a:ext>
            </a:extLst>
          </p:cNvPr>
          <p:cNvSpPr/>
          <p:nvPr/>
        </p:nvSpPr>
        <p:spPr>
          <a:xfrm>
            <a:off x="3696502" y="3724921"/>
            <a:ext cx="114267" cy="11426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118">
            <a:extLst>
              <a:ext uri="{FF2B5EF4-FFF2-40B4-BE49-F238E27FC236}">
                <a16:creationId xmlns:a16="http://schemas.microsoft.com/office/drawing/2014/main" id="{646F91DD-0524-7146-A75D-4C9160A211A6}"/>
              </a:ext>
            </a:extLst>
          </p:cNvPr>
          <p:cNvSpPr/>
          <p:nvPr/>
        </p:nvSpPr>
        <p:spPr>
          <a:xfrm>
            <a:off x="4224868" y="4898694"/>
            <a:ext cx="114267" cy="11426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119">
            <a:extLst>
              <a:ext uri="{FF2B5EF4-FFF2-40B4-BE49-F238E27FC236}">
                <a16:creationId xmlns:a16="http://schemas.microsoft.com/office/drawing/2014/main" id="{AC7D2B57-C3DB-BD4E-ACBC-70F887733FB9}"/>
              </a:ext>
            </a:extLst>
          </p:cNvPr>
          <p:cNvSpPr/>
          <p:nvPr/>
        </p:nvSpPr>
        <p:spPr>
          <a:xfrm>
            <a:off x="1117359" y="5442594"/>
            <a:ext cx="114267" cy="11426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120">
            <a:extLst>
              <a:ext uri="{FF2B5EF4-FFF2-40B4-BE49-F238E27FC236}">
                <a16:creationId xmlns:a16="http://schemas.microsoft.com/office/drawing/2014/main" id="{4590FEA2-A0D7-5C41-967A-142C42C7C876}"/>
              </a:ext>
            </a:extLst>
          </p:cNvPr>
          <p:cNvSpPr txBox="1"/>
          <p:nvPr/>
        </p:nvSpPr>
        <p:spPr>
          <a:xfrm>
            <a:off x="1211054" y="5324284"/>
            <a:ext cx="33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ranging message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110">
            <a:extLst>
              <a:ext uri="{FF2B5EF4-FFF2-40B4-BE49-F238E27FC236}">
                <a16:creationId xmlns:a16="http://schemas.microsoft.com/office/drawing/2014/main" id="{CF718EB5-B3BB-B14C-84EB-04A476A09D74}"/>
              </a:ext>
            </a:extLst>
          </p:cNvPr>
          <p:cNvSpPr txBox="1"/>
          <p:nvPr/>
        </p:nvSpPr>
        <p:spPr>
          <a:xfrm>
            <a:off x="362320" y="2585937"/>
            <a:ext cx="30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9" name="文本框 202">
            <a:extLst>
              <a:ext uri="{FF2B5EF4-FFF2-40B4-BE49-F238E27FC236}">
                <a16:creationId xmlns:a16="http://schemas.microsoft.com/office/drawing/2014/main" id="{CCCD13CE-77A0-284D-A521-4227A42C41AB}"/>
              </a:ext>
            </a:extLst>
          </p:cNvPr>
          <p:cNvSpPr txBox="1"/>
          <p:nvPr/>
        </p:nvSpPr>
        <p:spPr>
          <a:xfrm>
            <a:off x="339375" y="3593755"/>
            <a:ext cx="30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0" name="文本框 203">
            <a:extLst>
              <a:ext uri="{FF2B5EF4-FFF2-40B4-BE49-F238E27FC236}">
                <a16:creationId xmlns:a16="http://schemas.microsoft.com/office/drawing/2014/main" id="{0356011E-FE26-2443-86B5-1E41BEE43DC9}"/>
              </a:ext>
            </a:extLst>
          </p:cNvPr>
          <p:cNvSpPr txBox="1"/>
          <p:nvPr/>
        </p:nvSpPr>
        <p:spPr>
          <a:xfrm>
            <a:off x="358400" y="4651968"/>
            <a:ext cx="30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grpSp>
        <p:nvGrpSpPr>
          <p:cNvPr id="41" name="组合 127">
            <a:extLst>
              <a:ext uri="{FF2B5EF4-FFF2-40B4-BE49-F238E27FC236}">
                <a16:creationId xmlns:a16="http://schemas.microsoft.com/office/drawing/2014/main" id="{DDC7D3A4-0083-654A-AF3F-5F1AFBCFE0D9}"/>
              </a:ext>
            </a:extLst>
          </p:cNvPr>
          <p:cNvGrpSpPr/>
          <p:nvPr/>
        </p:nvGrpSpPr>
        <p:grpSpPr>
          <a:xfrm>
            <a:off x="5325709" y="2269664"/>
            <a:ext cx="2493165" cy="1371209"/>
            <a:chOff x="8181" y="4619072"/>
            <a:chExt cx="2493165" cy="1371209"/>
          </a:xfrm>
        </p:grpSpPr>
        <p:grpSp>
          <p:nvGrpSpPr>
            <p:cNvPr id="42" name="组合 102">
              <a:extLst>
                <a:ext uri="{FF2B5EF4-FFF2-40B4-BE49-F238E27FC236}">
                  <a16:creationId xmlns:a16="http://schemas.microsoft.com/office/drawing/2014/main" id="{2BC91819-C569-D445-B930-86E76D7AD7ED}"/>
                </a:ext>
              </a:extLst>
            </p:cNvPr>
            <p:cNvGrpSpPr/>
            <p:nvPr/>
          </p:nvGrpSpPr>
          <p:grpSpPr>
            <a:xfrm>
              <a:off x="316804" y="4619329"/>
              <a:ext cx="2184542" cy="1370952"/>
              <a:chOff x="273218" y="4595426"/>
              <a:chExt cx="2184542" cy="1370952"/>
            </a:xfrm>
          </p:grpSpPr>
          <p:pic>
            <p:nvPicPr>
              <p:cNvPr id="45" name="Picture 99">
                <a:extLst>
                  <a:ext uri="{FF2B5EF4-FFF2-40B4-BE49-F238E27FC236}">
                    <a16:creationId xmlns:a16="http://schemas.microsoft.com/office/drawing/2014/main" id="{0F5DE5C6-44A6-F847-B654-9B5757363A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262" b="94322" l="13672" r="89844">
                            <a14:foregroundMark x1="17676" y1="32650" x2="19043" y2="57256"/>
                            <a14:foregroundMark x1="19434" y1="55994" x2="30371" y2="54259"/>
                            <a14:foregroundMark x1="55273" y1="87855" x2="55273" y2="70978"/>
                            <a14:foregroundMark x1="73633" y1="17508" x2="84375" y2="42902"/>
                            <a14:foregroundMark x1="72266" y1="42429" x2="79395" y2="45110"/>
                            <a14:foregroundMark x1="34473" y1="10568" x2="54883" y2="6151"/>
                            <a14:foregroundMark x1="43945" y1="12776" x2="45215" y2="30757"/>
                            <a14:foregroundMark x1="20215" y1="68770" x2="20410" y2="59148"/>
                            <a14:foregroundMark x1="17676" y1="61356" x2="18457" y2="68454"/>
                            <a14:foregroundMark x1="41016" y1="26814" x2="41016" y2="24606"/>
                            <a14:foregroundMark x1="20215" y1="52681" x2="30957" y2="51104"/>
                            <a14:foregroundMark x1="58789" y1="48896" x2="68945" y2="45110"/>
                            <a14:foregroundMark x1="52539" y1="88170" x2="53320" y2="79968"/>
                            <a14:backgroundMark x1="26953" y1="60095" x2="37305" y2="57571"/>
                            <a14:backgroundMark x1="39063" y1="59148" x2="43750" y2="648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3147" r="11685" b="6163"/>
              <a:stretch/>
            </p:blipFill>
            <p:spPr>
              <a:xfrm>
                <a:off x="273218" y="5478000"/>
                <a:ext cx="629045" cy="488378"/>
              </a:xfrm>
              <a:prstGeom prst="rect">
                <a:avLst/>
              </a:prstGeom>
            </p:spPr>
          </p:pic>
          <p:pic>
            <p:nvPicPr>
              <p:cNvPr id="46" name="Picture 99">
                <a:extLst>
                  <a:ext uri="{FF2B5EF4-FFF2-40B4-BE49-F238E27FC236}">
                    <a16:creationId xmlns:a16="http://schemas.microsoft.com/office/drawing/2014/main" id="{2BE6AA6D-18AE-6A48-A45D-2121220D7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262" b="94322" l="13672" r="89844">
                            <a14:foregroundMark x1="17676" y1="32650" x2="19043" y2="57256"/>
                            <a14:foregroundMark x1="19434" y1="55994" x2="30371" y2="54259"/>
                            <a14:foregroundMark x1="55273" y1="87855" x2="55273" y2="70978"/>
                            <a14:foregroundMark x1="73633" y1="17508" x2="84375" y2="42902"/>
                            <a14:foregroundMark x1="72266" y1="42429" x2="79395" y2="45110"/>
                            <a14:foregroundMark x1="34473" y1="10568" x2="54883" y2="6151"/>
                            <a14:foregroundMark x1="43945" y1="12776" x2="45215" y2="30757"/>
                            <a14:foregroundMark x1="20215" y1="68770" x2="20410" y2="59148"/>
                            <a14:foregroundMark x1="17676" y1="61356" x2="18457" y2="68454"/>
                            <a14:foregroundMark x1="41016" y1="26814" x2="41016" y2="24606"/>
                            <a14:foregroundMark x1="20215" y1="52681" x2="30957" y2="51104"/>
                            <a14:foregroundMark x1="58789" y1="48896" x2="68945" y2="45110"/>
                            <a14:foregroundMark x1="52539" y1="88170" x2="53320" y2="79968"/>
                            <a14:backgroundMark x1="26953" y1="60095" x2="37305" y2="57571"/>
                            <a14:backgroundMark x1="39063" y1="59148" x2="43750" y2="648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3147" r="11685" b="6163"/>
              <a:stretch/>
            </p:blipFill>
            <p:spPr>
              <a:xfrm>
                <a:off x="300525" y="4595426"/>
                <a:ext cx="629045" cy="488378"/>
              </a:xfrm>
              <a:prstGeom prst="rect">
                <a:avLst/>
              </a:prstGeom>
            </p:spPr>
          </p:pic>
          <p:cxnSp>
            <p:nvCxnSpPr>
              <p:cNvPr id="47" name="直接连接符 123">
                <a:extLst>
                  <a:ext uri="{FF2B5EF4-FFF2-40B4-BE49-F238E27FC236}">
                    <a16:creationId xmlns:a16="http://schemas.microsoft.com/office/drawing/2014/main" id="{8E8C2708-870E-664C-B178-AD5CA6D0D0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7009" y="4841444"/>
                <a:ext cx="1440751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124">
                <a:extLst>
                  <a:ext uri="{FF2B5EF4-FFF2-40B4-BE49-F238E27FC236}">
                    <a16:creationId xmlns:a16="http://schemas.microsoft.com/office/drawing/2014/main" id="{1979CA70-CBD2-244D-87DF-FB55BC6C13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791" y="5734478"/>
                <a:ext cx="1453969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125">
                <a:extLst>
                  <a:ext uri="{FF2B5EF4-FFF2-40B4-BE49-F238E27FC236}">
                    <a16:creationId xmlns:a16="http://schemas.microsoft.com/office/drawing/2014/main" id="{79EF06DD-083B-234A-BDB2-AB40A2110A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6209" y="4829915"/>
                <a:ext cx="198036" cy="89492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128">
                <a:extLst>
                  <a:ext uri="{FF2B5EF4-FFF2-40B4-BE49-F238E27FC236}">
                    <a16:creationId xmlns:a16="http://schemas.microsoft.com/office/drawing/2014/main" id="{A240DF62-1699-C247-8580-65645255E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5350" y="4843732"/>
                <a:ext cx="119154" cy="90774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131">
                <a:extLst>
                  <a:ext uri="{FF2B5EF4-FFF2-40B4-BE49-F238E27FC236}">
                    <a16:creationId xmlns:a16="http://schemas.microsoft.com/office/drawing/2014/main" id="{8C27FACA-BFF2-A442-BF45-1B87FAF26D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445" y="4841445"/>
                <a:ext cx="207931" cy="876748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135">
                <a:extLst>
                  <a:ext uri="{FF2B5EF4-FFF2-40B4-BE49-F238E27FC236}">
                    <a16:creationId xmlns:a16="http://schemas.microsoft.com/office/drawing/2014/main" id="{4E9DE787-AA1A-7444-A08B-F065C38BA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220" y="4855697"/>
                <a:ext cx="137627" cy="90774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文本框 205">
              <a:extLst>
                <a:ext uri="{FF2B5EF4-FFF2-40B4-BE49-F238E27FC236}">
                  <a16:creationId xmlns:a16="http://schemas.microsoft.com/office/drawing/2014/main" id="{EAF8BB90-805D-E34B-B2C1-F1FE77BC4128}"/>
                </a:ext>
              </a:extLst>
            </p:cNvPr>
            <p:cNvSpPr txBox="1"/>
            <p:nvPr/>
          </p:nvSpPr>
          <p:spPr>
            <a:xfrm>
              <a:off x="55545" y="4619072"/>
              <a:ext cx="30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44" name="文本框 206">
              <a:extLst>
                <a:ext uri="{FF2B5EF4-FFF2-40B4-BE49-F238E27FC236}">
                  <a16:creationId xmlns:a16="http://schemas.microsoft.com/office/drawing/2014/main" id="{45C487D2-5F4D-284D-B715-4FFC5051185B}"/>
                </a:ext>
              </a:extLst>
            </p:cNvPr>
            <p:cNvSpPr txBox="1"/>
            <p:nvPr/>
          </p:nvSpPr>
          <p:spPr>
            <a:xfrm>
              <a:off x="8181" y="5515364"/>
              <a:ext cx="30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</p:grpSp>
      <p:grpSp>
        <p:nvGrpSpPr>
          <p:cNvPr id="53" name="组合 208">
            <a:extLst>
              <a:ext uri="{FF2B5EF4-FFF2-40B4-BE49-F238E27FC236}">
                <a16:creationId xmlns:a16="http://schemas.microsoft.com/office/drawing/2014/main" id="{1574018A-E1BC-474C-B3D5-73370E3E209E}"/>
              </a:ext>
            </a:extLst>
          </p:cNvPr>
          <p:cNvGrpSpPr/>
          <p:nvPr/>
        </p:nvGrpSpPr>
        <p:grpSpPr>
          <a:xfrm>
            <a:off x="5325709" y="3774772"/>
            <a:ext cx="2493165" cy="1371209"/>
            <a:chOff x="8181" y="4619072"/>
            <a:chExt cx="2493165" cy="1371209"/>
          </a:xfrm>
        </p:grpSpPr>
        <p:grpSp>
          <p:nvGrpSpPr>
            <p:cNvPr id="54" name="组合 209">
              <a:extLst>
                <a:ext uri="{FF2B5EF4-FFF2-40B4-BE49-F238E27FC236}">
                  <a16:creationId xmlns:a16="http://schemas.microsoft.com/office/drawing/2014/main" id="{40ECB5C7-2A9F-FF4A-9071-66D1DD0BCD32}"/>
                </a:ext>
              </a:extLst>
            </p:cNvPr>
            <p:cNvGrpSpPr/>
            <p:nvPr/>
          </p:nvGrpSpPr>
          <p:grpSpPr>
            <a:xfrm>
              <a:off x="316804" y="4619329"/>
              <a:ext cx="2184542" cy="1370952"/>
              <a:chOff x="273218" y="4595426"/>
              <a:chExt cx="2184542" cy="1370952"/>
            </a:xfrm>
          </p:grpSpPr>
          <p:pic>
            <p:nvPicPr>
              <p:cNvPr id="57" name="Picture 99">
                <a:extLst>
                  <a:ext uri="{FF2B5EF4-FFF2-40B4-BE49-F238E27FC236}">
                    <a16:creationId xmlns:a16="http://schemas.microsoft.com/office/drawing/2014/main" id="{6033196C-0A20-0043-9AAF-CF0059946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262" b="94322" l="13672" r="89844">
                            <a14:foregroundMark x1="17676" y1="32650" x2="19043" y2="57256"/>
                            <a14:foregroundMark x1="19434" y1="55994" x2="30371" y2="54259"/>
                            <a14:foregroundMark x1="55273" y1="87855" x2="55273" y2="70978"/>
                            <a14:foregroundMark x1="73633" y1="17508" x2="84375" y2="42902"/>
                            <a14:foregroundMark x1="72266" y1="42429" x2="79395" y2="45110"/>
                            <a14:foregroundMark x1="34473" y1="10568" x2="54883" y2="6151"/>
                            <a14:foregroundMark x1="43945" y1="12776" x2="45215" y2="30757"/>
                            <a14:foregroundMark x1="20215" y1="68770" x2="20410" y2="59148"/>
                            <a14:foregroundMark x1="17676" y1="61356" x2="18457" y2="68454"/>
                            <a14:foregroundMark x1="41016" y1="26814" x2="41016" y2="24606"/>
                            <a14:foregroundMark x1="20215" y1="52681" x2="30957" y2="51104"/>
                            <a14:foregroundMark x1="58789" y1="48896" x2="68945" y2="45110"/>
                            <a14:foregroundMark x1="52539" y1="88170" x2="53320" y2="79968"/>
                            <a14:backgroundMark x1="26953" y1="60095" x2="37305" y2="57571"/>
                            <a14:backgroundMark x1="39063" y1="59148" x2="43750" y2="648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3147" r="11685" b="6163"/>
              <a:stretch/>
            </p:blipFill>
            <p:spPr>
              <a:xfrm>
                <a:off x="273218" y="5478000"/>
                <a:ext cx="629045" cy="488378"/>
              </a:xfrm>
              <a:prstGeom prst="rect">
                <a:avLst/>
              </a:prstGeom>
            </p:spPr>
          </p:pic>
          <p:pic>
            <p:nvPicPr>
              <p:cNvPr id="58" name="Picture 99">
                <a:extLst>
                  <a:ext uri="{FF2B5EF4-FFF2-40B4-BE49-F238E27FC236}">
                    <a16:creationId xmlns:a16="http://schemas.microsoft.com/office/drawing/2014/main" id="{4A5492A5-11C6-3044-ADBE-66670F973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262" b="94322" l="13672" r="89844">
                            <a14:foregroundMark x1="17676" y1="32650" x2="19043" y2="57256"/>
                            <a14:foregroundMark x1="19434" y1="55994" x2="30371" y2="54259"/>
                            <a14:foregroundMark x1="55273" y1="87855" x2="55273" y2="70978"/>
                            <a14:foregroundMark x1="73633" y1="17508" x2="84375" y2="42902"/>
                            <a14:foregroundMark x1="72266" y1="42429" x2="79395" y2="45110"/>
                            <a14:foregroundMark x1="34473" y1="10568" x2="54883" y2="6151"/>
                            <a14:foregroundMark x1="43945" y1="12776" x2="45215" y2="30757"/>
                            <a14:foregroundMark x1="20215" y1="68770" x2="20410" y2="59148"/>
                            <a14:foregroundMark x1="17676" y1="61356" x2="18457" y2="68454"/>
                            <a14:foregroundMark x1="41016" y1="26814" x2="41016" y2="24606"/>
                            <a14:foregroundMark x1="20215" y1="52681" x2="30957" y2="51104"/>
                            <a14:foregroundMark x1="58789" y1="48896" x2="68945" y2="45110"/>
                            <a14:foregroundMark x1="52539" y1="88170" x2="53320" y2="79968"/>
                            <a14:backgroundMark x1="26953" y1="60095" x2="37305" y2="57571"/>
                            <a14:backgroundMark x1="39063" y1="59148" x2="43750" y2="648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3147" r="11685" b="6163"/>
              <a:stretch/>
            </p:blipFill>
            <p:spPr>
              <a:xfrm>
                <a:off x="300525" y="4595426"/>
                <a:ext cx="629045" cy="488378"/>
              </a:xfrm>
              <a:prstGeom prst="rect">
                <a:avLst/>
              </a:prstGeom>
            </p:spPr>
          </p:pic>
          <p:cxnSp>
            <p:nvCxnSpPr>
              <p:cNvPr id="59" name="直接连接符 214">
                <a:extLst>
                  <a:ext uri="{FF2B5EF4-FFF2-40B4-BE49-F238E27FC236}">
                    <a16:creationId xmlns:a16="http://schemas.microsoft.com/office/drawing/2014/main" id="{53BB481B-4CC1-4547-A75F-E599BC476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7009" y="4841444"/>
                <a:ext cx="1440751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215">
                <a:extLst>
                  <a:ext uri="{FF2B5EF4-FFF2-40B4-BE49-F238E27FC236}">
                    <a16:creationId xmlns:a16="http://schemas.microsoft.com/office/drawing/2014/main" id="{AF977E1B-2E21-3641-80E2-A12C439B96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791" y="5734478"/>
                <a:ext cx="1453969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216">
                <a:extLst>
                  <a:ext uri="{FF2B5EF4-FFF2-40B4-BE49-F238E27FC236}">
                    <a16:creationId xmlns:a16="http://schemas.microsoft.com/office/drawing/2014/main" id="{30DBEA63-4486-974B-A5E9-87EF62198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6209" y="4829915"/>
                <a:ext cx="198036" cy="894923"/>
              </a:xfrm>
              <a:prstGeom prst="straightConnector1">
                <a:avLst/>
              </a:prstGeom>
              <a:ln w="38100">
                <a:solidFill>
                  <a:srgbClr val="629DD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217">
                <a:extLst>
                  <a:ext uri="{FF2B5EF4-FFF2-40B4-BE49-F238E27FC236}">
                    <a16:creationId xmlns:a16="http://schemas.microsoft.com/office/drawing/2014/main" id="{115B7FDE-E4DF-7F4B-8088-9206DA877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5350" y="4843732"/>
                <a:ext cx="119154" cy="907742"/>
              </a:xfrm>
              <a:prstGeom prst="straightConnector1">
                <a:avLst/>
              </a:prstGeom>
              <a:ln w="38100">
                <a:solidFill>
                  <a:srgbClr val="629DD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218">
                <a:extLst>
                  <a:ext uri="{FF2B5EF4-FFF2-40B4-BE49-F238E27FC236}">
                    <a16:creationId xmlns:a16="http://schemas.microsoft.com/office/drawing/2014/main" id="{361C030D-1279-4E43-A89B-EBAA08396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445" y="4841445"/>
                <a:ext cx="207931" cy="876748"/>
              </a:xfrm>
              <a:prstGeom prst="straightConnector1">
                <a:avLst/>
              </a:prstGeom>
              <a:ln w="38100">
                <a:solidFill>
                  <a:srgbClr val="629DD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219">
                <a:extLst>
                  <a:ext uri="{FF2B5EF4-FFF2-40B4-BE49-F238E27FC236}">
                    <a16:creationId xmlns:a16="http://schemas.microsoft.com/office/drawing/2014/main" id="{3CE53F2C-06E5-F940-A9B2-367B1F1EC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220" y="4855697"/>
                <a:ext cx="137627" cy="907742"/>
              </a:xfrm>
              <a:prstGeom prst="straightConnector1">
                <a:avLst/>
              </a:prstGeom>
              <a:ln w="38100">
                <a:solidFill>
                  <a:srgbClr val="629DD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210">
              <a:extLst>
                <a:ext uri="{FF2B5EF4-FFF2-40B4-BE49-F238E27FC236}">
                  <a16:creationId xmlns:a16="http://schemas.microsoft.com/office/drawing/2014/main" id="{A6A227E9-D17D-204F-B52F-066EE7878E9C}"/>
                </a:ext>
              </a:extLst>
            </p:cNvPr>
            <p:cNvSpPr txBox="1"/>
            <p:nvPr/>
          </p:nvSpPr>
          <p:spPr>
            <a:xfrm>
              <a:off x="55545" y="4619072"/>
              <a:ext cx="30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56" name="文本框 211">
              <a:extLst>
                <a:ext uri="{FF2B5EF4-FFF2-40B4-BE49-F238E27FC236}">
                  <a16:creationId xmlns:a16="http://schemas.microsoft.com/office/drawing/2014/main" id="{B18A0BC6-821F-3A4B-9E3A-E958CE9563D7}"/>
                </a:ext>
              </a:extLst>
            </p:cNvPr>
            <p:cNvSpPr txBox="1"/>
            <p:nvPr/>
          </p:nvSpPr>
          <p:spPr>
            <a:xfrm>
              <a:off x="8181" y="5515364"/>
              <a:ext cx="30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</p:grpSp>
      <p:grpSp>
        <p:nvGrpSpPr>
          <p:cNvPr id="65" name="组合 220">
            <a:extLst>
              <a:ext uri="{FF2B5EF4-FFF2-40B4-BE49-F238E27FC236}">
                <a16:creationId xmlns:a16="http://schemas.microsoft.com/office/drawing/2014/main" id="{2770E9AF-AC92-C74E-A046-0B8ADA818320}"/>
              </a:ext>
            </a:extLst>
          </p:cNvPr>
          <p:cNvGrpSpPr/>
          <p:nvPr/>
        </p:nvGrpSpPr>
        <p:grpSpPr>
          <a:xfrm>
            <a:off x="5325709" y="5281759"/>
            <a:ext cx="2493165" cy="1371209"/>
            <a:chOff x="8181" y="4619072"/>
            <a:chExt cx="2493165" cy="1371209"/>
          </a:xfrm>
        </p:grpSpPr>
        <p:grpSp>
          <p:nvGrpSpPr>
            <p:cNvPr id="66" name="组合 221">
              <a:extLst>
                <a:ext uri="{FF2B5EF4-FFF2-40B4-BE49-F238E27FC236}">
                  <a16:creationId xmlns:a16="http://schemas.microsoft.com/office/drawing/2014/main" id="{6E226335-036D-A640-B364-8D277B11B019}"/>
                </a:ext>
              </a:extLst>
            </p:cNvPr>
            <p:cNvGrpSpPr/>
            <p:nvPr/>
          </p:nvGrpSpPr>
          <p:grpSpPr>
            <a:xfrm>
              <a:off x="316804" y="4619329"/>
              <a:ext cx="2184542" cy="1370952"/>
              <a:chOff x="273218" y="4595426"/>
              <a:chExt cx="2184542" cy="1370952"/>
            </a:xfrm>
          </p:grpSpPr>
          <p:pic>
            <p:nvPicPr>
              <p:cNvPr id="69" name="Picture 99">
                <a:extLst>
                  <a:ext uri="{FF2B5EF4-FFF2-40B4-BE49-F238E27FC236}">
                    <a16:creationId xmlns:a16="http://schemas.microsoft.com/office/drawing/2014/main" id="{2B809EE2-1ECA-9F48-89E2-4F0137B05C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262" b="94322" l="13672" r="89844">
                            <a14:foregroundMark x1="17676" y1="32650" x2="19043" y2="57256"/>
                            <a14:foregroundMark x1="19434" y1="55994" x2="30371" y2="54259"/>
                            <a14:foregroundMark x1="55273" y1="87855" x2="55273" y2="70978"/>
                            <a14:foregroundMark x1="73633" y1="17508" x2="84375" y2="42902"/>
                            <a14:foregroundMark x1="72266" y1="42429" x2="79395" y2="45110"/>
                            <a14:foregroundMark x1="34473" y1="10568" x2="54883" y2="6151"/>
                            <a14:foregroundMark x1="43945" y1="12776" x2="45215" y2="30757"/>
                            <a14:foregroundMark x1="20215" y1="68770" x2="20410" y2="59148"/>
                            <a14:foregroundMark x1="17676" y1="61356" x2="18457" y2="68454"/>
                            <a14:foregroundMark x1="41016" y1="26814" x2="41016" y2="24606"/>
                            <a14:foregroundMark x1="20215" y1="52681" x2="30957" y2="51104"/>
                            <a14:foregroundMark x1="58789" y1="48896" x2="68945" y2="45110"/>
                            <a14:foregroundMark x1="52539" y1="88170" x2="53320" y2="79968"/>
                            <a14:backgroundMark x1="26953" y1="60095" x2="37305" y2="57571"/>
                            <a14:backgroundMark x1="39063" y1="59148" x2="43750" y2="648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3147" r="11685" b="6163"/>
              <a:stretch/>
            </p:blipFill>
            <p:spPr>
              <a:xfrm>
                <a:off x="273218" y="5478000"/>
                <a:ext cx="629045" cy="488378"/>
              </a:xfrm>
              <a:prstGeom prst="rect">
                <a:avLst/>
              </a:prstGeom>
            </p:spPr>
          </p:pic>
          <p:pic>
            <p:nvPicPr>
              <p:cNvPr id="70" name="Picture 99">
                <a:extLst>
                  <a:ext uri="{FF2B5EF4-FFF2-40B4-BE49-F238E27FC236}">
                    <a16:creationId xmlns:a16="http://schemas.microsoft.com/office/drawing/2014/main" id="{BD89F94C-47FB-2842-9504-AD80CB67B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262" b="94322" l="13672" r="89844">
                            <a14:foregroundMark x1="17676" y1="32650" x2="19043" y2="57256"/>
                            <a14:foregroundMark x1="19434" y1="55994" x2="30371" y2="54259"/>
                            <a14:foregroundMark x1="55273" y1="87855" x2="55273" y2="70978"/>
                            <a14:foregroundMark x1="73633" y1="17508" x2="84375" y2="42902"/>
                            <a14:foregroundMark x1="72266" y1="42429" x2="79395" y2="45110"/>
                            <a14:foregroundMark x1="34473" y1="10568" x2="54883" y2="6151"/>
                            <a14:foregroundMark x1="43945" y1="12776" x2="45215" y2="30757"/>
                            <a14:foregroundMark x1="20215" y1="68770" x2="20410" y2="59148"/>
                            <a14:foregroundMark x1="17676" y1="61356" x2="18457" y2="68454"/>
                            <a14:foregroundMark x1="41016" y1="26814" x2="41016" y2="24606"/>
                            <a14:foregroundMark x1="20215" y1="52681" x2="30957" y2="51104"/>
                            <a14:foregroundMark x1="58789" y1="48896" x2="68945" y2="45110"/>
                            <a14:foregroundMark x1="52539" y1="88170" x2="53320" y2="79968"/>
                            <a14:backgroundMark x1="26953" y1="60095" x2="37305" y2="57571"/>
                            <a14:backgroundMark x1="39063" y1="59148" x2="43750" y2="64826"/>
                          </a14:backgroundRemoval>
                        </a14:imgEffect>
                      </a14:imgLayer>
                    </a14:imgProps>
                  </a:ext>
                </a:extLst>
              </a:blip>
              <a:srcRect l="13147" r="11685" b="6163"/>
              <a:stretch/>
            </p:blipFill>
            <p:spPr>
              <a:xfrm>
                <a:off x="300525" y="4595426"/>
                <a:ext cx="629045" cy="488378"/>
              </a:xfrm>
              <a:prstGeom prst="rect">
                <a:avLst/>
              </a:prstGeom>
            </p:spPr>
          </p:pic>
          <p:cxnSp>
            <p:nvCxnSpPr>
              <p:cNvPr id="71" name="直接连接符 226">
                <a:extLst>
                  <a:ext uri="{FF2B5EF4-FFF2-40B4-BE49-F238E27FC236}">
                    <a16:creationId xmlns:a16="http://schemas.microsoft.com/office/drawing/2014/main" id="{1F75F9C9-5121-4B42-830B-D433F8F2F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7009" y="4841444"/>
                <a:ext cx="1440751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227">
                <a:extLst>
                  <a:ext uri="{FF2B5EF4-FFF2-40B4-BE49-F238E27FC236}">
                    <a16:creationId xmlns:a16="http://schemas.microsoft.com/office/drawing/2014/main" id="{CF481A0D-EC8D-4D4A-851F-455CE24E71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791" y="5734478"/>
                <a:ext cx="1453969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228">
                <a:extLst>
                  <a:ext uri="{FF2B5EF4-FFF2-40B4-BE49-F238E27FC236}">
                    <a16:creationId xmlns:a16="http://schemas.microsoft.com/office/drawing/2014/main" id="{C74F17D2-F2C7-DF4A-A4D1-B6E0067D0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6209" y="4829915"/>
                <a:ext cx="198036" cy="894923"/>
              </a:xfrm>
              <a:prstGeom prst="straightConnector1">
                <a:avLst/>
              </a:prstGeom>
              <a:ln w="38100">
                <a:solidFill>
                  <a:srgbClr val="9D90A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229">
                <a:extLst>
                  <a:ext uri="{FF2B5EF4-FFF2-40B4-BE49-F238E27FC236}">
                    <a16:creationId xmlns:a16="http://schemas.microsoft.com/office/drawing/2014/main" id="{A053D0B6-3411-4342-AE31-4F832AD84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5350" y="4843732"/>
                <a:ext cx="119154" cy="907742"/>
              </a:xfrm>
              <a:prstGeom prst="straightConnector1">
                <a:avLst/>
              </a:prstGeom>
              <a:ln w="38100">
                <a:solidFill>
                  <a:srgbClr val="9D90A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230">
                <a:extLst>
                  <a:ext uri="{FF2B5EF4-FFF2-40B4-BE49-F238E27FC236}">
                    <a16:creationId xmlns:a16="http://schemas.microsoft.com/office/drawing/2014/main" id="{3C09E0E6-CD7C-BB41-B627-AFEDC5E3B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3445" y="4841445"/>
                <a:ext cx="207931" cy="876748"/>
              </a:xfrm>
              <a:prstGeom prst="straightConnector1">
                <a:avLst/>
              </a:prstGeom>
              <a:ln w="38100">
                <a:solidFill>
                  <a:srgbClr val="9D90A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231">
                <a:extLst>
                  <a:ext uri="{FF2B5EF4-FFF2-40B4-BE49-F238E27FC236}">
                    <a16:creationId xmlns:a16="http://schemas.microsoft.com/office/drawing/2014/main" id="{46B8EC75-49E2-2E4E-B851-D9081E390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716" y="4839358"/>
                <a:ext cx="137627" cy="907742"/>
              </a:xfrm>
              <a:prstGeom prst="straightConnector1">
                <a:avLst/>
              </a:prstGeom>
              <a:ln w="38100">
                <a:solidFill>
                  <a:srgbClr val="9D90A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222">
              <a:extLst>
                <a:ext uri="{FF2B5EF4-FFF2-40B4-BE49-F238E27FC236}">
                  <a16:creationId xmlns:a16="http://schemas.microsoft.com/office/drawing/2014/main" id="{F9FA5BDA-FF33-EC46-BF28-05D721ED5C85}"/>
                </a:ext>
              </a:extLst>
            </p:cNvPr>
            <p:cNvSpPr txBox="1"/>
            <p:nvPr/>
          </p:nvSpPr>
          <p:spPr>
            <a:xfrm>
              <a:off x="55545" y="4619072"/>
              <a:ext cx="30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68" name="文本框 223">
              <a:extLst>
                <a:ext uri="{FF2B5EF4-FFF2-40B4-BE49-F238E27FC236}">
                  <a16:creationId xmlns:a16="http://schemas.microsoft.com/office/drawing/2014/main" id="{C29634F6-E649-FA4B-BDC8-FE739BB78AF1}"/>
                </a:ext>
              </a:extLst>
            </p:cNvPr>
            <p:cNvSpPr txBox="1"/>
            <p:nvPr/>
          </p:nvSpPr>
          <p:spPr>
            <a:xfrm>
              <a:off x="8181" y="5515364"/>
              <a:ext cx="30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17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39FD8CB-22F8-E344-BA15-DDB4C983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basic idea of swarm ranging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96F9-F610-B447-8647-4CB5CE5B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deal 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challenges of the </a:t>
            </a:r>
            <a:r>
              <a:rPr lang="en-US" b="1" dirty="0">
                <a:solidFill>
                  <a:srgbClr val="FF0000"/>
                </a:solidFill>
              </a:rPr>
              <a:t>dynamic and dense </a:t>
            </a:r>
            <a:r>
              <a:rPr lang="en-US" dirty="0"/>
              <a:t>swarm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en-US" dirty="0"/>
              <a:t> questions must be answered. </a:t>
            </a:r>
          </a:p>
          <a:p>
            <a:pPr marL="1027113" lvl="1" indent="-569913">
              <a:buNone/>
            </a:pPr>
            <a:r>
              <a:rPr lang="en-US" altLang="zh-CN" b="1" dirty="0">
                <a:solidFill>
                  <a:srgbClr val="0432FF"/>
                </a:solidFill>
              </a:rPr>
              <a:t>Q1</a:t>
            </a:r>
            <a:r>
              <a:rPr lang="en-US" altLang="zh-CN" dirty="0"/>
              <a:t>: How to </a:t>
            </a:r>
            <a:r>
              <a:rPr lang="en-US" altLang="zh-CN" b="1" dirty="0"/>
              <a:t>design the ranging message </a:t>
            </a:r>
            <a:r>
              <a:rPr lang="en-US" altLang="zh-CN" dirty="0"/>
              <a:t>so that sufﬁcient timestamps are carried?</a:t>
            </a:r>
          </a:p>
          <a:p>
            <a:pPr marL="1027113" lvl="1" indent="-569913">
              <a:buNone/>
            </a:pPr>
            <a:r>
              <a:rPr lang="en-US" altLang="zh-CN" b="1" dirty="0">
                <a:solidFill>
                  <a:srgbClr val="0432FF"/>
                </a:solidFill>
              </a:rPr>
              <a:t>Q2</a:t>
            </a:r>
            <a:r>
              <a:rPr lang="en-US" altLang="zh-CN" dirty="0"/>
              <a:t>: Does the enlarged transmit period affect accuracy?</a:t>
            </a:r>
          </a:p>
          <a:p>
            <a:pPr marL="1027113" lvl="1" indent="-569913">
              <a:buNone/>
            </a:pPr>
            <a:r>
              <a:rPr lang="en-US" altLang="zh-CN" b="1" dirty="0">
                <a:solidFill>
                  <a:srgbClr val="0432FF"/>
                </a:solidFill>
              </a:rPr>
              <a:t>Q3</a:t>
            </a:r>
            <a:r>
              <a:rPr lang="en-US" altLang="zh-CN" dirty="0"/>
              <a:t>: How does </a:t>
            </a:r>
            <a:r>
              <a:rPr lang="en-US" altLang="zh-CN" b="1" dirty="0"/>
              <a:t>high mobility </a:t>
            </a:r>
            <a:r>
              <a:rPr lang="en-US" altLang="zh-CN" dirty="0"/>
              <a:t>affect the ranging accuracy?</a:t>
            </a:r>
          </a:p>
          <a:p>
            <a:pPr marL="1027113" lvl="1" indent="-569913">
              <a:buNone/>
            </a:pPr>
            <a:r>
              <a:rPr lang="en-US" altLang="zh-CN" b="1" dirty="0">
                <a:solidFill>
                  <a:srgbClr val="0432FF"/>
                </a:solidFill>
              </a:rPr>
              <a:t>Q4</a:t>
            </a:r>
            <a:r>
              <a:rPr lang="en-US" altLang="zh-CN" dirty="0"/>
              <a:t>: </a:t>
            </a:r>
            <a:r>
              <a:rPr lang="en-US" altLang="zh-CN" b="1" dirty="0"/>
              <a:t>How often </a:t>
            </a:r>
            <a:r>
              <a:rPr lang="en-US" altLang="zh-CN" dirty="0"/>
              <a:t>should the ranging message be broadcasted?</a:t>
            </a:r>
          </a:p>
          <a:p>
            <a:pPr marL="1027113" lvl="1" indent="-569913">
              <a:buNone/>
            </a:pPr>
            <a:r>
              <a:rPr lang="en-US" altLang="zh-CN" b="1" dirty="0">
                <a:solidFill>
                  <a:srgbClr val="0432FF"/>
                </a:solidFill>
              </a:rPr>
              <a:t>Q5</a:t>
            </a:r>
            <a:r>
              <a:rPr lang="en-US" altLang="zh-CN" dirty="0"/>
              <a:t>: What if </a:t>
            </a:r>
            <a:r>
              <a:rPr lang="en-US" altLang="zh-CN" b="1" dirty="0"/>
              <a:t>message lost or ranging frequency mismatched</a:t>
            </a:r>
            <a:r>
              <a:rPr lang="en-US" altLang="zh-CN" dirty="0"/>
              <a:t>?</a:t>
            </a:r>
          </a:p>
          <a:p>
            <a:pPr marL="1027113" lvl="1" indent="-569913">
              <a:buNone/>
            </a:pPr>
            <a:r>
              <a:rPr lang="en-US" altLang="zh-CN" b="1" dirty="0">
                <a:solidFill>
                  <a:srgbClr val="0432FF"/>
                </a:solidFill>
              </a:rPr>
              <a:t>Q6</a:t>
            </a:r>
            <a:r>
              <a:rPr lang="en-US" altLang="zh-CN" dirty="0"/>
              <a:t>: How to handle </a:t>
            </a:r>
            <a:r>
              <a:rPr lang="en-US" altLang="zh-CN" b="1" dirty="0"/>
              <a:t>dense neighbors</a:t>
            </a:r>
            <a:r>
              <a:rPr lang="en-US" altLang="zh-CN" dirty="0"/>
              <a:t>? </a:t>
            </a:r>
          </a:p>
          <a:p>
            <a:pPr marL="1027113" lvl="1" indent="-569913">
              <a:buNone/>
            </a:pPr>
            <a:r>
              <a:rPr lang="en-US" altLang="zh-CN" b="1" dirty="0">
                <a:solidFill>
                  <a:srgbClr val="0432FF"/>
                </a:solidFill>
              </a:rPr>
              <a:t>Q7</a:t>
            </a:r>
            <a:r>
              <a:rPr lang="en-US" altLang="zh-CN" dirty="0"/>
              <a:t>: Does the swarm ranging protocol supports or compatible with other </a:t>
            </a:r>
            <a:r>
              <a:rPr lang="en-US" altLang="zh-CN" b="1" dirty="0"/>
              <a:t>higher level protocols</a:t>
            </a:r>
            <a:r>
              <a:rPr lang="en-US" altLang="zh-CN" dirty="0"/>
              <a:t>?</a:t>
            </a:r>
          </a:p>
          <a:p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4FE4C-FBAF-804D-B2BD-F9EEF121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1BEA-5D93-6D42-B780-D87A29FE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4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>
            <a:extLst>
              <a:ext uri="{FF2B5EF4-FFF2-40B4-BE49-F238E27FC236}">
                <a16:creationId xmlns:a16="http://schemas.microsoft.com/office/drawing/2014/main" id="{50CBA933-AA16-4077-911F-C0F9A3CF1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088" y="3377490"/>
            <a:ext cx="51673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/>
              <a:t>Swarm Ranging Protocol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9015F-0959-C34B-95B7-7B98272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CF43723-0564-754D-9805-4DAF8021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CE6B5F1F-72E0-4110-BF1F-CFD0BDBC2D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2492375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B881E7B8-5DEF-4004-A3A3-CDD6866E6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1844675"/>
            <a:ext cx="51673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 Introduction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CB52629-E5C0-4F51-8076-5D4A39FE7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2601913"/>
            <a:ext cx="51673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Preliminary</a:t>
            </a:r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3BAB355B-1A0E-4664-8FB2-8FC569723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223013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2B9C0F94-23DC-4000-9C5A-F4CC9498D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10174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Experiment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DF221FFD-D397-46ED-AEE5-FFB40F4B63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4684289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0EF457ED-BFE5-4E68-97FD-43529BE05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83072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24" name="Line 12">
            <a:extLst>
              <a:ext uri="{FF2B5EF4-FFF2-40B4-BE49-F238E27FC236}">
                <a16:creationId xmlns:a16="http://schemas.microsoft.com/office/drawing/2014/main" id="{5E9E8945-4CB8-4A79-BA83-2C9DF7F404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5414926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Line 12">
            <a:extLst>
              <a:ext uri="{FF2B5EF4-FFF2-40B4-BE49-F238E27FC236}">
                <a16:creationId xmlns:a16="http://schemas.microsoft.com/office/drawing/2014/main" id="{C44ECD18-311D-4572-880A-F02052B727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953651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3" name="灯片编号占位符 32">
            <a:extLst>
              <a:ext uri="{FF2B5EF4-FFF2-40B4-BE49-F238E27FC236}">
                <a16:creationId xmlns:a16="http://schemas.microsoft.com/office/drawing/2014/main" id="{36A8648E-3BBD-4E31-B3D3-65B7E792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12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53E6-5026-3245-90AE-1A093F77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520D-FE66-5B4D-89A5-8500BBDD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includes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</a:p>
          <a:p>
            <a:pPr lvl="1"/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/>
              <a:t>timestamps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transmit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keeps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timestamps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C7F99-A98C-5B40-87EC-EC24428E7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629400"/>
            <a:ext cx="2133600" cy="228600"/>
          </a:xfrm>
        </p:spPr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B64EC-861A-3C42-9DDE-9C995E87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1782E-8543-F64C-A616-7D1D3CA41BAD}"/>
              </a:ext>
            </a:extLst>
          </p:cNvPr>
          <p:cNvSpPr txBox="1"/>
          <p:nvPr/>
        </p:nvSpPr>
        <p:spPr>
          <a:xfrm>
            <a:off x="343202" y="3822003"/>
            <a:ext cx="248081" cy="336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A5F67-109C-A844-B6DE-B884830354FA}"/>
              </a:ext>
            </a:extLst>
          </p:cNvPr>
          <p:cNvSpPr txBox="1"/>
          <p:nvPr/>
        </p:nvSpPr>
        <p:spPr>
          <a:xfrm>
            <a:off x="343200" y="2809685"/>
            <a:ext cx="248081" cy="336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F535C5-9139-B94E-AE63-0C36D60CCDAD}"/>
              </a:ext>
            </a:extLst>
          </p:cNvPr>
          <p:cNvCxnSpPr>
            <a:stCxn id="6" idx="3"/>
          </p:cNvCxnSpPr>
          <p:nvPr/>
        </p:nvCxnSpPr>
        <p:spPr>
          <a:xfrm>
            <a:off x="591283" y="3990397"/>
            <a:ext cx="8247917" cy="8115"/>
          </a:xfrm>
          <a:prstGeom prst="line">
            <a:avLst/>
          </a:prstGeom>
          <a:ln w="190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740E40-739C-A240-A1DF-282CFE7CC327}"/>
              </a:ext>
            </a:extLst>
          </p:cNvPr>
          <p:cNvCxnSpPr/>
          <p:nvPr/>
        </p:nvCxnSpPr>
        <p:spPr>
          <a:xfrm>
            <a:off x="591283" y="2966685"/>
            <a:ext cx="8247917" cy="0"/>
          </a:xfrm>
          <a:prstGeom prst="line">
            <a:avLst/>
          </a:prstGeom>
          <a:ln w="190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664521-A6B0-5540-8497-7C68D909A096}"/>
              </a:ext>
            </a:extLst>
          </p:cNvPr>
          <p:cNvCxnSpPr/>
          <p:nvPr/>
        </p:nvCxnSpPr>
        <p:spPr>
          <a:xfrm flipV="1">
            <a:off x="958443" y="2978078"/>
            <a:ext cx="247516" cy="10123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5F1CE1-9B11-DE4D-BF9B-8491B1C8842D}"/>
              </a:ext>
            </a:extLst>
          </p:cNvPr>
          <p:cNvCxnSpPr/>
          <p:nvPr/>
        </p:nvCxnSpPr>
        <p:spPr>
          <a:xfrm>
            <a:off x="1940841" y="2982851"/>
            <a:ext cx="278953" cy="1027594"/>
          </a:xfrm>
          <a:prstGeom prst="straightConnector1">
            <a:avLst/>
          </a:prstGeom>
          <a:ln w="19050">
            <a:solidFill>
              <a:srgbClr val="FF0000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23EA59-40A0-9849-AB34-FA1B66E11251}"/>
                  </a:ext>
                </a:extLst>
              </p:cNvPr>
              <p:cNvSpPr txBox="1"/>
              <p:nvPr/>
            </p:nvSpPr>
            <p:spPr>
              <a:xfrm>
                <a:off x="752312" y="4025181"/>
                <a:ext cx="453646" cy="379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23EA59-40A0-9849-AB34-FA1B66E1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12" y="4025181"/>
                <a:ext cx="453646" cy="379141"/>
              </a:xfrm>
              <a:prstGeom prst="rect">
                <a:avLst/>
              </a:prstGeom>
              <a:blipFill>
                <a:blip r:embed="rId3"/>
                <a:stretch>
                  <a:fillRect l="-1081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33F590C-3B35-9F47-B474-8DE3DAA54097}"/>
              </a:ext>
            </a:extLst>
          </p:cNvPr>
          <p:cNvSpPr txBox="1"/>
          <p:nvPr/>
        </p:nvSpPr>
        <p:spPr>
          <a:xfrm>
            <a:off x="3056554" y="2506975"/>
            <a:ext cx="673372" cy="673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5E5077-282A-644C-BB1B-F99ADFCAB57B}"/>
                  </a:ext>
                </a:extLst>
              </p:cNvPr>
              <p:cNvSpPr txBox="1"/>
              <p:nvPr/>
            </p:nvSpPr>
            <p:spPr>
              <a:xfrm>
                <a:off x="7723389" y="2535971"/>
                <a:ext cx="453646" cy="38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5E5077-282A-644C-BB1B-F99ADFCA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389" y="2535971"/>
                <a:ext cx="453646" cy="380873"/>
              </a:xfrm>
              <a:prstGeom prst="rect">
                <a:avLst/>
              </a:prstGeom>
              <a:blipFill>
                <a:blip r:embed="rId4"/>
                <a:stretch>
                  <a:fillRect l="-8108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B7C41F-6827-304D-BEB3-5DE00D1D5A18}"/>
                  </a:ext>
                </a:extLst>
              </p:cNvPr>
              <p:cNvSpPr txBox="1"/>
              <p:nvPr/>
            </p:nvSpPr>
            <p:spPr>
              <a:xfrm>
                <a:off x="979134" y="2560210"/>
                <a:ext cx="453646" cy="379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B7C41F-6827-304D-BEB3-5DE00D1D5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34" y="2560210"/>
                <a:ext cx="453646" cy="379141"/>
              </a:xfrm>
              <a:prstGeom prst="rect">
                <a:avLst/>
              </a:prstGeom>
              <a:blipFill>
                <a:blip r:embed="rId5"/>
                <a:stretch>
                  <a:fillRect l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A838A-9E50-4640-9937-AAABBB3BCECE}"/>
                  </a:ext>
                </a:extLst>
              </p:cNvPr>
              <p:cNvSpPr txBox="1"/>
              <p:nvPr/>
            </p:nvSpPr>
            <p:spPr>
              <a:xfrm>
                <a:off x="1938392" y="4025181"/>
                <a:ext cx="453646" cy="379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0A838A-9E50-4640-9937-AAABBB3B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92" y="4025181"/>
                <a:ext cx="453646" cy="379141"/>
              </a:xfrm>
              <a:prstGeom prst="rect">
                <a:avLst/>
              </a:prstGeom>
              <a:blipFill>
                <a:blip r:embed="rId6"/>
                <a:stretch>
                  <a:fillRect l="-1388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任意多边形 60">
            <a:extLst>
              <a:ext uri="{FF2B5EF4-FFF2-40B4-BE49-F238E27FC236}">
                <a16:creationId xmlns:a16="http://schemas.microsoft.com/office/drawing/2014/main" id="{56A7E01E-BECF-8949-998D-B0D761DAB658}"/>
              </a:ext>
            </a:extLst>
          </p:cNvPr>
          <p:cNvSpPr/>
          <p:nvPr/>
        </p:nvSpPr>
        <p:spPr>
          <a:xfrm>
            <a:off x="1455706" y="2681354"/>
            <a:ext cx="1140067" cy="1791411"/>
          </a:xfrm>
          <a:custGeom>
            <a:avLst/>
            <a:gdLst>
              <a:gd name="connsiteX0" fmla="*/ 0 w 676656"/>
              <a:gd name="connsiteY0" fmla="*/ 0 h 944880"/>
              <a:gd name="connsiteX1" fmla="*/ 146304 w 676656"/>
              <a:gd name="connsiteY1" fmla="*/ 304800 h 944880"/>
              <a:gd name="connsiteX2" fmla="*/ 493776 w 676656"/>
              <a:gd name="connsiteY2" fmla="*/ 481584 h 944880"/>
              <a:gd name="connsiteX3" fmla="*/ 627888 w 676656"/>
              <a:gd name="connsiteY3" fmla="*/ 792480 h 944880"/>
              <a:gd name="connsiteX4" fmla="*/ 676656 w 676656"/>
              <a:gd name="connsiteY4" fmla="*/ 944880 h 944880"/>
              <a:gd name="connsiteX5" fmla="*/ 676656 w 676656"/>
              <a:gd name="connsiteY5" fmla="*/ 944880 h 944880"/>
              <a:gd name="connsiteX6" fmla="*/ 676656 w 676656"/>
              <a:gd name="connsiteY6" fmla="*/ 938784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" h="944880">
                <a:moveTo>
                  <a:pt x="0" y="0"/>
                </a:moveTo>
                <a:cubicBezTo>
                  <a:pt x="32004" y="112268"/>
                  <a:pt x="64008" y="224536"/>
                  <a:pt x="146304" y="304800"/>
                </a:cubicBezTo>
                <a:cubicBezTo>
                  <a:pt x="228600" y="385064"/>
                  <a:pt x="413512" y="400304"/>
                  <a:pt x="493776" y="481584"/>
                </a:cubicBezTo>
                <a:cubicBezTo>
                  <a:pt x="574040" y="562864"/>
                  <a:pt x="597408" y="715264"/>
                  <a:pt x="627888" y="792480"/>
                </a:cubicBezTo>
                <a:cubicBezTo>
                  <a:pt x="658368" y="869696"/>
                  <a:pt x="676656" y="944880"/>
                  <a:pt x="676656" y="944880"/>
                </a:cubicBezTo>
                <a:lnTo>
                  <a:pt x="676656" y="944880"/>
                </a:lnTo>
                <a:lnTo>
                  <a:pt x="676656" y="938784"/>
                </a:lnTo>
              </a:path>
            </a:pathLst>
          </a:cu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B90383-7D2B-4B49-AACA-D18D0668BFA0}"/>
                  </a:ext>
                </a:extLst>
              </p:cNvPr>
              <p:cNvSpPr txBox="1"/>
              <p:nvPr/>
            </p:nvSpPr>
            <p:spPr>
              <a:xfrm>
                <a:off x="979136" y="3190476"/>
                <a:ext cx="732434" cy="43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B90383-7D2B-4B49-AACA-D18D0668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36" y="3190476"/>
                <a:ext cx="732434" cy="430888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38CC0D4-10C1-8D44-BE9F-11355DB8410B}"/>
              </a:ext>
            </a:extLst>
          </p:cNvPr>
          <p:cNvGrpSpPr/>
          <p:nvPr/>
        </p:nvGrpSpPr>
        <p:grpSpPr>
          <a:xfrm>
            <a:off x="2829730" y="2975284"/>
            <a:ext cx="900196" cy="1423600"/>
            <a:chOff x="2854242" y="2725344"/>
            <a:chExt cx="900196" cy="1423600"/>
          </a:xfrm>
        </p:grpSpPr>
        <p:cxnSp>
          <p:nvCxnSpPr>
            <p:cNvPr id="20" name="Straight Arrow Connector 10">
              <a:extLst>
                <a:ext uri="{FF2B5EF4-FFF2-40B4-BE49-F238E27FC236}">
                  <a16:creationId xmlns:a16="http://schemas.microsoft.com/office/drawing/2014/main" id="{B81B7D04-2AC5-0442-8465-347C208E70E1}"/>
                </a:ext>
              </a:extLst>
            </p:cNvPr>
            <p:cNvCxnSpPr/>
            <p:nvPr/>
          </p:nvCxnSpPr>
          <p:spPr>
            <a:xfrm flipV="1">
              <a:off x="3032949" y="2725344"/>
              <a:ext cx="247516" cy="98585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35CA1F-3D44-1D4F-8CED-56E4A2067D22}"/>
                    </a:ext>
                  </a:extLst>
                </p:cNvPr>
                <p:cNvSpPr txBox="1"/>
                <p:nvPr/>
              </p:nvSpPr>
              <p:spPr>
                <a:xfrm>
                  <a:off x="2854242" y="3769803"/>
                  <a:ext cx="453646" cy="3791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A3D822-C933-2A48-95D3-AEE59728E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4242" y="3769803"/>
                  <a:ext cx="453646" cy="379141"/>
                </a:xfrm>
                <a:prstGeom prst="rect">
                  <a:avLst/>
                </a:prstGeom>
                <a:blipFill>
                  <a:blip r:embed="rId8"/>
                  <a:stretch>
                    <a:fillRect l="-13889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4D7123-ED49-9F48-A05C-0B558B82BD28}"/>
                    </a:ext>
                  </a:extLst>
                </p:cNvPr>
                <p:cNvSpPr txBox="1"/>
                <p:nvPr/>
              </p:nvSpPr>
              <p:spPr>
                <a:xfrm>
                  <a:off x="3022004" y="2953048"/>
                  <a:ext cx="732434" cy="430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4A3CCF-0360-5D45-8115-ADD354A9F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004" y="2953048"/>
                  <a:ext cx="732434" cy="430888"/>
                </a:xfrm>
                <a:prstGeom prst="rect">
                  <a:avLst/>
                </a:prstGeom>
                <a:blipFill>
                  <a:blip r:embed="rId9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7173B7-7E90-EB44-A0D0-1294E2D9757B}"/>
              </a:ext>
            </a:extLst>
          </p:cNvPr>
          <p:cNvGrpSpPr/>
          <p:nvPr/>
        </p:nvGrpSpPr>
        <p:grpSpPr>
          <a:xfrm>
            <a:off x="4765764" y="2966685"/>
            <a:ext cx="938565" cy="1437637"/>
            <a:chOff x="4790276" y="2716745"/>
            <a:chExt cx="938565" cy="1437637"/>
          </a:xfrm>
        </p:grpSpPr>
        <p:cxnSp>
          <p:nvCxnSpPr>
            <p:cNvPr id="24" name="Straight Arrow Connector 10">
              <a:extLst>
                <a:ext uri="{FF2B5EF4-FFF2-40B4-BE49-F238E27FC236}">
                  <a16:creationId xmlns:a16="http://schemas.microsoft.com/office/drawing/2014/main" id="{2C1B84BA-C6D0-6A48-BFE2-AA6F8D2F470E}"/>
                </a:ext>
              </a:extLst>
            </p:cNvPr>
            <p:cNvCxnSpPr/>
            <p:nvPr/>
          </p:nvCxnSpPr>
          <p:spPr>
            <a:xfrm flipV="1">
              <a:off x="4996407" y="2716745"/>
              <a:ext cx="247516" cy="98585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884CB7B-76C7-8B47-A5EE-18AD4D1F4628}"/>
                    </a:ext>
                  </a:extLst>
                </p:cNvPr>
                <p:cNvSpPr txBox="1"/>
                <p:nvPr/>
              </p:nvSpPr>
              <p:spPr>
                <a:xfrm>
                  <a:off x="4790276" y="3775241"/>
                  <a:ext cx="453646" cy="3791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91F00C-C90E-1847-9C43-CAD6437B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0276" y="3775241"/>
                  <a:ext cx="453646" cy="379141"/>
                </a:xfrm>
                <a:prstGeom prst="rect">
                  <a:avLst/>
                </a:prstGeom>
                <a:blipFill>
                  <a:blip r:embed="rId10"/>
                  <a:stretch>
                    <a:fillRect l="-10811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0B383AA-1417-0246-93C0-6B1D8299D70E}"/>
                    </a:ext>
                  </a:extLst>
                </p:cNvPr>
                <p:cNvSpPr txBox="1"/>
                <p:nvPr/>
              </p:nvSpPr>
              <p:spPr>
                <a:xfrm>
                  <a:off x="4996407" y="3013873"/>
                  <a:ext cx="732434" cy="430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C43A9EA-D3D1-8943-9409-5ADF1BFF2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407" y="3013873"/>
                  <a:ext cx="732434" cy="430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DCF5F5-09F5-264D-91E2-127D03469977}"/>
              </a:ext>
            </a:extLst>
          </p:cNvPr>
          <p:cNvGrpSpPr/>
          <p:nvPr/>
        </p:nvGrpSpPr>
        <p:grpSpPr>
          <a:xfrm>
            <a:off x="6716981" y="2966687"/>
            <a:ext cx="1043599" cy="1449072"/>
            <a:chOff x="6741493" y="2716747"/>
            <a:chExt cx="1043599" cy="1449072"/>
          </a:xfrm>
        </p:grpSpPr>
        <p:cxnSp>
          <p:nvCxnSpPr>
            <p:cNvPr id="28" name="Straight Arrow Connector 10">
              <a:extLst>
                <a:ext uri="{FF2B5EF4-FFF2-40B4-BE49-F238E27FC236}">
                  <a16:creationId xmlns:a16="http://schemas.microsoft.com/office/drawing/2014/main" id="{28795EFE-34EA-F240-9A57-748DAB85D000}"/>
                </a:ext>
              </a:extLst>
            </p:cNvPr>
            <p:cNvCxnSpPr/>
            <p:nvPr/>
          </p:nvCxnSpPr>
          <p:spPr>
            <a:xfrm flipV="1">
              <a:off x="6994704" y="2716747"/>
              <a:ext cx="247516" cy="102371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8F4A03F-1792-BA46-A70E-C7A0DC36A495}"/>
                    </a:ext>
                  </a:extLst>
                </p:cNvPr>
                <p:cNvSpPr txBox="1"/>
                <p:nvPr/>
              </p:nvSpPr>
              <p:spPr>
                <a:xfrm>
                  <a:off x="6741493" y="3784946"/>
                  <a:ext cx="453646" cy="38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A5CEE4-84DB-6A46-B4BD-C3B34645C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493" y="3784946"/>
                  <a:ext cx="453646" cy="380873"/>
                </a:xfrm>
                <a:prstGeom prst="rect">
                  <a:avLst/>
                </a:prstGeom>
                <a:blipFill>
                  <a:blip r:embed="rId12"/>
                  <a:stretch>
                    <a:fillRect l="-11111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C93F97F-4869-E646-BFF0-E7264BF479C9}"/>
                    </a:ext>
                  </a:extLst>
                </p:cNvPr>
                <p:cNvSpPr txBox="1"/>
                <p:nvPr/>
              </p:nvSpPr>
              <p:spPr>
                <a:xfrm>
                  <a:off x="7052658" y="2985635"/>
                  <a:ext cx="732434" cy="430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C9B4FC7-ECF0-624E-8A09-8454F8D82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658" y="2985635"/>
                  <a:ext cx="732434" cy="430888"/>
                </a:xfrm>
                <a:prstGeom prst="rect">
                  <a:avLst/>
                </a:prstGeom>
                <a:blipFill>
                  <a:blip r:embed="rId1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11995D-1683-9246-BF69-3D95F5F17DBB}"/>
                  </a:ext>
                </a:extLst>
              </p:cNvPr>
              <p:cNvSpPr txBox="1"/>
              <p:nvPr/>
            </p:nvSpPr>
            <p:spPr>
              <a:xfrm>
                <a:off x="2011162" y="3184059"/>
                <a:ext cx="732434" cy="43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11995D-1683-9246-BF69-3D95F5F17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162" y="3184059"/>
                <a:ext cx="732434" cy="4308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F21D07C-C04D-934E-91D8-92085C4BE317}"/>
              </a:ext>
            </a:extLst>
          </p:cNvPr>
          <p:cNvGrpSpPr/>
          <p:nvPr/>
        </p:nvGrpSpPr>
        <p:grpSpPr>
          <a:xfrm>
            <a:off x="1711570" y="2548089"/>
            <a:ext cx="3108106" cy="1924676"/>
            <a:chOff x="1736082" y="2298149"/>
            <a:chExt cx="3108106" cy="1924676"/>
          </a:xfrm>
        </p:grpSpPr>
        <p:cxnSp>
          <p:nvCxnSpPr>
            <p:cNvPr id="33" name="Straight Arrow Connector 10">
              <a:extLst>
                <a:ext uri="{FF2B5EF4-FFF2-40B4-BE49-F238E27FC236}">
                  <a16:creationId xmlns:a16="http://schemas.microsoft.com/office/drawing/2014/main" id="{D74365E4-3A72-EC4B-8C46-09C250283F6D}"/>
                </a:ext>
              </a:extLst>
            </p:cNvPr>
            <p:cNvCxnSpPr/>
            <p:nvPr/>
          </p:nvCxnSpPr>
          <p:spPr>
            <a:xfrm>
              <a:off x="3987991" y="2728138"/>
              <a:ext cx="313106" cy="103182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C15AF6-9D21-AB48-B63A-FD16C6866FD1}"/>
                    </a:ext>
                  </a:extLst>
                </p:cNvPr>
                <p:cNvSpPr txBox="1"/>
                <p:nvPr/>
              </p:nvSpPr>
              <p:spPr>
                <a:xfrm>
                  <a:off x="1736082" y="2308322"/>
                  <a:ext cx="453646" cy="3791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78000FB-4415-9943-8567-912F84E31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082" y="2308322"/>
                  <a:ext cx="453646" cy="379141"/>
                </a:xfrm>
                <a:prstGeom prst="rect">
                  <a:avLst/>
                </a:prstGeom>
                <a:blipFill>
                  <a:blip r:embed="rId15"/>
                  <a:stretch>
                    <a:fillRect l="-11111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BC51340-268C-7642-8FBF-6A15E5A9450A}"/>
                    </a:ext>
                  </a:extLst>
                </p:cNvPr>
                <p:cNvSpPr txBox="1"/>
                <p:nvPr/>
              </p:nvSpPr>
              <p:spPr>
                <a:xfrm>
                  <a:off x="2964106" y="2298149"/>
                  <a:ext cx="453646" cy="3791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D7009A3-D40F-3149-B26B-18B04FFB4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106" y="2298149"/>
                  <a:ext cx="453646" cy="379141"/>
                </a:xfrm>
                <a:prstGeom prst="rect">
                  <a:avLst/>
                </a:prstGeom>
                <a:blipFill>
                  <a:blip r:embed="rId16"/>
                  <a:stretch>
                    <a:fillRect l="-16216" r="-2703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2AC203E-81B6-7043-B485-A8EA076CB5B1}"/>
                    </a:ext>
                  </a:extLst>
                </p:cNvPr>
                <p:cNvSpPr txBox="1"/>
                <p:nvPr/>
              </p:nvSpPr>
              <p:spPr>
                <a:xfrm>
                  <a:off x="4074272" y="3760504"/>
                  <a:ext cx="453646" cy="3791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85927FF-696B-DF4B-892B-DAC6DA0CC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272" y="3760504"/>
                  <a:ext cx="453646" cy="379141"/>
                </a:xfrm>
                <a:prstGeom prst="rect">
                  <a:avLst/>
                </a:prstGeom>
                <a:blipFill>
                  <a:blip r:embed="rId17"/>
                  <a:stretch>
                    <a:fillRect l="-13889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任意多边形 61">
              <a:extLst>
                <a:ext uri="{FF2B5EF4-FFF2-40B4-BE49-F238E27FC236}">
                  <a16:creationId xmlns:a16="http://schemas.microsoft.com/office/drawing/2014/main" id="{62D9E10A-A6CC-B74F-947C-8A68CB51CD2A}"/>
                </a:ext>
              </a:extLst>
            </p:cNvPr>
            <p:cNvSpPr/>
            <p:nvPr/>
          </p:nvSpPr>
          <p:spPr>
            <a:xfrm>
              <a:off x="3455725" y="2382734"/>
              <a:ext cx="1237094" cy="1840091"/>
            </a:xfrm>
            <a:custGeom>
              <a:avLst/>
              <a:gdLst>
                <a:gd name="connsiteX0" fmla="*/ 0 w 676656"/>
                <a:gd name="connsiteY0" fmla="*/ 0 h 944880"/>
                <a:gd name="connsiteX1" fmla="*/ 146304 w 676656"/>
                <a:gd name="connsiteY1" fmla="*/ 304800 h 944880"/>
                <a:gd name="connsiteX2" fmla="*/ 493776 w 676656"/>
                <a:gd name="connsiteY2" fmla="*/ 481584 h 944880"/>
                <a:gd name="connsiteX3" fmla="*/ 627888 w 676656"/>
                <a:gd name="connsiteY3" fmla="*/ 792480 h 944880"/>
                <a:gd name="connsiteX4" fmla="*/ 676656 w 676656"/>
                <a:gd name="connsiteY4" fmla="*/ 944880 h 944880"/>
                <a:gd name="connsiteX5" fmla="*/ 676656 w 676656"/>
                <a:gd name="connsiteY5" fmla="*/ 944880 h 944880"/>
                <a:gd name="connsiteX6" fmla="*/ 676656 w 676656"/>
                <a:gd name="connsiteY6" fmla="*/ 938784 h 9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656" h="944880">
                  <a:moveTo>
                    <a:pt x="0" y="0"/>
                  </a:moveTo>
                  <a:cubicBezTo>
                    <a:pt x="32004" y="112268"/>
                    <a:pt x="64008" y="224536"/>
                    <a:pt x="146304" y="304800"/>
                  </a:cubicBezTo>
                  <a:cubicBezTo>
                    <a:pt x="228600" y="385064"/>
                    <a:pt x="413512" y="400304"/>
                    <a:pt x="493776" y="481584"/>
                  </a:cubicBezTo>
                  <a:cubicBezTo>
                    <a:pt x="574040" y="562864"/>
                    <a:pt x="597408" y="715264"/>
                    <a:pt x="627888" y="792480"/>
                  </a:cubicBezTo>
                  <a:cubicBezTo>
                    <a:pt x="658368" y="869696"/>
                    <a:pt x="676656" y="944880"/>
                    <a:pt x="676656" y="944880"/>
                  </a:cubicBezTo>
                  <a:lnTo>
                    <a:pt x="676656" y="944880"/>
                  </a:lnTo>
                  <a:lnTo>
                    <a:pt x="676656" y="938784"/>
                  </a:lnTo>
                </a:path>
              </a:pathLst>
            </a:cu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26A5463-59E0-0245-8EC5-8262FE1CB4CE}"/>
                    </a:ext>
                  </a:extLst>
                </p:cNvPr>
                <p:cNvSpPr txBox="1"/>
                <p:nvPr/>
              </p:nvSpPr>
              <p:spPr>
                <a:xfrm>
                  <a:off x="4111754" y="2934119"/>
                  <a:ext cx="732434" cy="430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BC1D2CC-2B69-5445-9744-CA65CF52A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1754" y="2934119"/>
                  <a:ext cx="732434" cy="43088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C2980F-DFF5-E343-B428-A944DF6AEE30}"/>
              </a:ext>
            </a:extLst>
          </p:cNvPr>
          <p:cNvGrpSpPr/>
          <p:nvPr/>
        </p:nvGrpSpPr>
        <p:grpSpPr>
          <a:xfrm>
            <a:off x="3893209" y="2541052"/>
            <a:ext cx="2943223" cy="1931713"/>
            <a:chOff x="3917721" y="2291112"/>
            <a:chExt cx="2943223" cy="19317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30EC06F-6270-7143-B83A-B61C9707D557}"/>
                    </a:ext>
                  </a:extLst>
                </p:cNvPr>
                <p:cNvSpPr txBox="1"/>
                <p:nvPr/>
              </p:nvSpPr>
              <p:spPr>
                <a:xfrm>
                  <a:off x="3917721" y="2291112"/>
                  <a:ext cx="453646" cy="3791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9F2433D-9AFA-ED43-A7D1-6A1911212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721" y="2291112"/>
                  <a:ext cx="453646" cy="379141"/>
                </a:xfrm>
                <a:prstGeom prst="rect">
                  <a:avLst/>
                </a:prstGeom>
                <a:blipFill>
                  <a:blip r:embed="rId19"/>
                  <a:stretch>
                    <a:fillRect l="-810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10">
              <a:extLst>
                <a:ext uri="{FF2B5EF4-FFF2-40B4-BE49-F238E27FC236}">
                  <a16:creationId xmlns:a16="http://schemas.microsoft.com/office/drawing/2014/main" id="{302DA479-74D9-774C-BE2C-C1438078C93F}"/>
                </a:ext>
              </a:extLst>
            </p:cNvPr>
            <p:cNvCxnSpPr/>
            <p:nvPr/>
          </p:nvCxnSpPr>
          <p:spPr>
            <a:xfrm>
              <a:off x="5954799" y="2737990"/>
              <a:ext cx="313106" cy="103182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02B4E05-167B-0140-8A5E-1361FB605DD7}"/>
                    </a:ext>
                  </a:extLst>
                </p:cNvPr>
                <p:cNvSpPr txBox="1"/>
                <p:nvPr/>
              </p:nvSpPr>
              <p:spPr>
                <a:xfrm>
                  <a:off x="5017098" y="2310409"/>
                  <a:ext cx="453646" cy="3791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40BFBCB-293F-5746-A1D7-945BF7EE5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7098" y="2310409"/>
                  <a:ext cx="453646" cy="379141"/>
                </a:xfrm>
                <a:prstGeom prst="rect">
                  <a:avLst/>
                </a:prstGeom>
                <a:blipFill>
                  <a:blip r:embed="rId20"/>
                  <a:stretch>
                    <a:fillRect l="-16216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C11722-8940-8944-9FF3-5376FD034891}"/>
                    </a:ext>
                  </a:extLst>
                </p:cNvPr>
                <p:cNvSpPr txBox="1"/>
                <p:nvPr/>
              </p:nvSpPr>
              <p:spPr>
                <a:xfrm>
                  <a:off x="6041081" y="3809185"/>
                  <a:ext cx="453646" cy="3791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D1DADC3-343B-E647-8923-59C07811B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1081" y="3809185"/>
                  <a:ext cx="453646" cy="379141"/>
                </a:xfrm>
                <a:prstGeom prst="rect">
                  <a:avLst/>
                </a:prstGeom>
                <a:blipFill>
                  <a:blip r:embed="rId21"/>
                  <a:stretch>
                    <a:fillRect l="-13889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任意多边形 62">
              <a:extLst>
                <a:ext uri="{FF2B5EF4-FFF2-40B4-BE49-F238E27FC236}">
                  <a16:creationId xmlns:a16="http://schemas.microsoft.com/office/drawing/2014/main" id="{704CA423-0CFE-3D42-9B63-8D8871CFB9B6}"/>
                </a:ext>
              </a:extLst>
            </p:cNvPr>
            <p:cNvSpPr/>
            <p:nvPr/>
          </p:nvSpPr>
          <p:spPr>
            <a:xfrm>
              <a:off x="5492805" y="2432308"/>
              <a:ext cx="1141973" cy="1790517"/>
            </a:xfrm>
            <a:custGeom>
              <a:avLst/>
              <a:gdLst>
                <a:gd name="connsiteX0" fmla="*/ 0 w 676656"/>
                <a:gd name="connsiteY0" fmla="*/ 0 h 944880"/>
                <a:gd name="connsiteX1" fmla="*/ 146304 w 676656"/>
                <a:gd name="connsiteY1" fmla="*/ 304800 h 944880"/>
                <a:gd name="connsiteX2" fmla="*/ 493776 w 676656"/>
                <a:gd name="connsiteY2" fmla="*/ 481584 h 944880"/>
                <a:gd name="connsiteX3" fmla="*/ 627888 w 676656"/>
                <a:gd name="connsiteY3" fmla="*/ 792480 h 944880"/>
                <a:gd name="connsiteX4" fmla="*/ 676656 w 676656"/>
                <a:gd name="connsiteY4" fmla="*/ 944880 h 944880"/>
                <a:gd name="connsiteX5" fmla="*/ 676656 w 676656"/>
                <a:gd name="connsiteY5" fmla="*/ 944880 h 944880"/>
                <a:gd name="connsiteX6" fmla="*/ 676656 w 676656"/>
                <a:gd name="connsiteY6" fmla="*/ 938784 h 9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656" h="944880">
                  <a:moveTo>
                    <a:pt x="0" y="0"/>
                  </a:moveTo>
                  <a:cubicBezTo>
                    <a:pt x="32004" y="112268"/>
                    <a:pt x="64008" y="224536"/>
                    <a:pt x="146304" y="304800"/>
                  </a:cubicBezTo>
                  <a:cubicBezTo>
                    <a:pt x="228600" y="385064"/>
                    <a:pt x="413512" y="400304"/>
                    <a:pt x="493776" y="481584"/>
                  </a:cubicBezTo>
                  <a:cubicBezTo>
                    <a:pt x="574040" y="562864"/>
                    <a:pt x="597408" y="715264"/>
                    <a:pt x="627888" y="792480"/>
                  </a:cubicBezTo>
                  <a:cubicBezTo>
                    <a:pt x="658368" y="869696"/>
                    <a:pt x="676656" y="944880"/>
                    <a:pt x="676656" y="944880"/>
                  </a:cubicBezTo>
                  <a:lnTo>
                    <a:pt x="676656" y="944880"/>
                  </a:lnTo>
                  <a:lnTo>
                    <a:pt x="676656" y="938784"/>
                  </a:lnTo>
                </a:path>
              </a:pathLst>
            </a:cu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7A75579-2833-314F-9E44-4862D5A1BACA}"/>
                    </a:ext>
                  </a:extLst>
                </p:cNvPr>
                <p:cNvSpPr txBox="1"/>
                <p:nvPr/>
              </p:nvSpPr>
              <p:spPr>
                <a:xfrm>
                  <a:off x="6128510" y="2958742"/>
                  <a:ext cx="732434" cy="430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D0E033E-E576-4D44-9B7D-34C7984CD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510" y="2958742"/>
                  <a:ext cx="732434" cy="43088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4355EE-924F-2D44-8BB0-67C06E810256}"/>
              </a:ext>
            </a:extLst>
          </p:cNvPr>
          <p:cNvGrpSpPr/>
          <p:nvPr/>
        </p:nvGrpSpPr>
        <p:grpSpPr>
          <a:xfrm>
            <a:off x="5703463" y="2535971"/>
            <a:ext cx="3135737" cy="1936794"/>
            <a:chOff x="5727975" y="2286031"/>
            <a:chExt cx="3135737" cy="1936794"/>
          </a:xfrm>
        </p:grpSpPr>
        <p:cxnSp>
          <p:nvCxnSpPr>
            <p:cNvPr id="47" name="Straight Arrow Connector 10">
              <a:extLst>
                <a:ext uri="{FF2B5EF4-FFF2-40B4-BE49-F238E27FC236}">
                  <a16:creationId xmlns:a16="http://schemas.microsoft.com/office/drawing/2014/main" id="{4D8C0D26-23F7-4E43-8921-2E4997515EA9}"/>
                </a:ext>
              </a:extLst>
            </p:cNvPr>
            <p:cNvCxnSpPr/>
            <p:nvPr/>
          </p:nvCxnSpPr>
          <p:spPr>
            <a:xfrm>
              <a:off x="7974725" y="2716745"/>
              <a:ext cx="313106" cy="103182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F798D18-56A1-754D-8278-BEDA872D9069}"/>
                    </a:ext>
                  </a:extLst>
                </p:cNvPr>
                <p:cNvSpPr txBox="1"/>
                <p:nvPr/>
              </p:nvSpPr>
              <p:spPr>
                <a:xfrm>
                  <a:off x="6968315" y="2286031"/>
                  <a:ext cx="453646" cy="38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C3A27C1-AA2B-6940-B0F3-05B9BAF9B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315" y="2286031"/>
                  <a:ext cx="453646" cy="380873"/>
                </a:xfrm>
                <a:prstGeom prst="rect">
                  <a:avLst/>
                </a:prstGeom>
                <a:blipFill>
                  <a:blip r:embed="rId23"/>
                  <a:stretch>
                    <a:fillRect l="-16667" r="-2778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AB036B4-8CCD-0242-A21F-88F453D05ADC}"/>
                    </a:ext>
                  </a:extLst>
                </p:cNvPr>
                <p:cNvSpPr txBox="1"/>
                <p:nvPr/>
              </p:nvSpPr>
              <p:spPr>
                <a:xfrm>
                  <a:off x="5727975" y="2298147"/>
                  <a:ext cx="453646" cy="3791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123DDDF-8F3E-C84D-BBB6-77D68246E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975" y="2298147"/>
                  <a:ext cx="453646" cy="379141"/>
                </a:xfrm>
                <a:prstGeom prst="rect">
                  <a:avLst/>
                </a:prstGeom>
                <a:blipFill>
                  <a:blip r:embed="rId24"/>
                  <a:stretch>
                    <a:fillRect l="-8108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91694EF-C19A-1B4F-89C2-CAA180C1065B}"/>
                    </a:ext>
                  </a:extLst>
                </p:cNvPr>
                <p:cNvSpPr txBox="1"/>
                <p:nvPr/>
              </p:nvSpPr>
              <p:spPr>
                <a:xfrm>
                  <a:off x="8061007" y="3819443"/>
                  <a:ext cx="453646" cy="38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2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5BDDFF-AF79-3A45-AFD1-3B058B38A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1007" y="3819443"/>
                  <a:ext cx="453646" cy="380873"/>
                </a:xfrm>
                <a:prstGeom prst="rect">
                  <a:avLst/>
                </a:prstGeom>
                <a:blipFill>
                  <a:blip r:embed="rId25"/>
                  <a:stretch>
                    <a:fillRect l="-13889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任意多边形 63">
              <a:extLst>
                <a:ext uri="{FF2B5EF4-FFF2-40B4-BE49-F238E27FC236}">
                  <a16:creationId xmlns:a16="http://schemas.microsoft.com/office/drawing/2014/main" id="{135A61CA-0C83-084C-B54B-9737E49BEF83}"/>
                </a:ext>
              </a:extLst>
            </p:cNvPr>
            <p:cNvSpPr/>
            <p:nvPr/>
          </p:nvSpPr>
          <p:spPr>
            <a:xfrm>
              <a:off x="7442460" y="2382734"/>
              <a:ext cx="1237094" cy="1840091"/>
            </a:xfrm>
            <a:custGeom>
              <a:avLst/>
              <a:gdLst>
                <a:gd name="connsiteX0" fmla="*/ 0 w 676656"/>
                <a:gd name="connsiteY0" fmla="*/ 0 h 944880"/>
                <a:gd name="connsiteX1" fmla="*/ 146304 w 676656"/>
                <a:gd name="connsiteY1" fmla="*/ 304800 h 944880"/>
                <a:gd name="connsiteX2" fmla="*/ 493776 w 676656"/>
                <a:gd name="connsiteY2" fmla="*/ 481584 h 944880"/>
                <a:gd name="connsiteX3" fmla="*/ 627888 w 676656"/>
                <a:gd name="connsiteY3" fmla="*/ 792480 h 944880"/>
                <a:gd name="connsiteX4" fmla="*/ 676656 w 676656"/>
                <a:gd name="connsiteY4" fmla="*/ 944880 h 944880"/>
                <a:gd name="connsiteX5" fmla="*/ 676656 w 676656"/>
                <a:gd name="connsiteY5" fmla="*/ 944880 h 944880"/>
                <a:gd name="connsiteX6" fmla="*/ 676656 w 676656"/>
                <a:gd name="connsiteY6" fmla="*/ 938784 h 9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656" h="944880">
                  <a:moveTo>
                    <a:pt x="0" y="0"/>
                  </a:moveTo>
                  <a:cubicBezTo>
                    <a:pt x="32004" y="112268"/>
                    <a:pt x="64008" y="224536"/>
                    <a:pt x="146304" y="304800"/>
                  </a:cubicBezTo>
                  <a:cubicBezTo>
                    <a:pt x="228600" y="385064"/>
                    <a:pt x="413512" y="400304"/>
                    <a:pt x="493776" y="481584"/>
                  </a:cubicBezTo>
                  <a:cubicBezTo>
                    <a:pt x="574040" y="562864"/>
                    <a:pt x="597408" y="715264"/>
                    <a:pt x="627888" y="792480"/>
                  </a:cubicBezTo>
                  <a:cubicBezTo>
                    <a:pt x="658368" y="869696"/>
                    <a:pt x="676656" y="944880"/>
                    <a:pt x="676656" y="944880"/>
                  </a:cubicBezTo>
                  <a:lnTo>
                    <a:pt x="676656" y="944880"/>
                  </a:lnTo>
                  <a:lnTo>
                    <a:pt x="676656" y="938784"/>
                  </a:lnTo>
                </a:path>
              </a:pathLst>
            </a:cu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DDC02A0-7E91-9347-A38E-D8F908023D8C}"/>
                    </a:ext>
                  </a:extLst>
                </p:cNvPr>
                <p:cNvSpPr txBox="1"/>
                <p:nvPr/>
              </p:nvSpPr>
              <p:spPr>
                <a:xfrm>
                  <a:off x="8131278" y="2934119"/>
                  <a:ext cx="73243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FAE3A13-A77B-F241-A8A4-03B4E0325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1278" y="2934119"/>
                  <a:ext cx="732434" cy="43088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表格 11">
                <a:extLst>
                  <a:ext uri="{FF2B5EF4-FFF2-40B4-BE49-F238E27FC236}">
                    <a16:creationId xmlns:a16="http://schemas.microsoft.com/office/drawing/2014/main" id="{9F419EAA-039C-6B41-98B7-345CED0377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3074387"/>
                  </p:ext>
                </p:extLst>
              </p:nvPr>
            </p:nvGraphicFramePr>
            <p:xfrm>
              <a:off x="974723" y="5420039"/>
              <a:ext cx="7057365" cy="8404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11473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11473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11473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411473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411473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i="1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en-US" altLang="zh-CN" sz="1800" b="1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𝒇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en-US" altLang="zh-CN" sz="1800" b="1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en-US" altLang="zh-CN" sz="1800" b="1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𝒇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𝒆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表格 11">
                <a:extLst>
                  <a:ext uri="{FF2B5EF4-FFF2-40B4-BE49-F238E27FC236}">
                    <a16:creationId xmlns:a16="http://schemas.microsoft.com/office/drawing/2014/main" id="{9F419EAA-039C-6B41-98B7-345CED0377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3074387"/>
                  </p:ext>
                </p:extLst>
              </p:nvPr>
            </p:nvGraphicFramePr>
            <p:xfrm>
              <a:off x="974723" y="5420039"/>
              <a:ext cx="7057365" cy="8404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11473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11473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11473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411473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411473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42024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7"/>
                          <a:stretch>
                            <a:fillRect l="-99107" t="-5882" r="-298214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7"/>
                          <a:stretch>
                            <a:fillRect l="-200901" t="-5882" r="-200901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7"/>
                          <a:stretch>
                            <a:fillRect l="-298214" t="-5882" r="-9910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42024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7"/>
                          <a:stretch>
                            <a:fillRect l="-99107" t="-109091" r="-298214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7"/>
                          <a:stretch>
                            <a:fillRect l="-200901" t="-109091" r="-200901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7"/>
                          <a:stretch>
                            <a:fillRect l="-298214" t="-109091" r="-99107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7"/>
                          <a:stretch>
                            <a:fillRect l="-401802" t="-109091" b="-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00BDE42-E5C0-F04B-9458-F00493FC55D7}"/>
              </a:ext>
            </a:extLst>
          </p:cNvPr>
          <p:cNvSpPr/>
          <p:nvPr/>
        </p:nvSpPr>
        <p:spPr>
          <a:xfrm>
            <a:off x="715044" y="2506975"/>
            <a:ext cx="3915995" cy="2067908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直接箭头连接符 33">
            <a:extLst>
              <a:ext uri="{FF2B5EF4-FFF2-40B4-BE49-F238E27FC236}">
                <a16:creationId xmlns:a16="http://schemas.microsoft.com/office/drawing/2014/main" id="{E4B5C03C-B91E-6042-9725-E7C17B603BD7}"/>
              </a:ext>
            </a:extLst>
          </p:cNvPr>
          <p:cNvCxnSpPr>
            <a:cxnSpLocks/>
          </p:cNvCxnSpPr>
          <p:nvPr/>
        </p:nvCxnSpPr>
        <p:spPr>
          <a:xfrm flipH="1">
            <a:off x="2491610" y="5482844"/>
            <a:ext cx="0" cy="720000"/>
          </a:xfrm>
          <a:prstGeom prst="straightConnector1">
            <a:avLst/>
          </a:prstGeom>
          <a:ln w="25400"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34">
            <a:extLst>
              <a:ext uri="{FF2B5EF4-FFF2-40B4-BE49-F238E27FC236}">
                <a16:creationId xmlns:a16="http://schemas.microsoft.com/office/drawing/2014/main" id="{7E671F4D-69EE-7140-8E62-C14DAE183D9F}"/>
              </a:ext>
            </a:extLst>
          </p:cNvPr>
          <p:cNvCxnSpPr>
            <a:cxnSpLocks/>
          </p:cNvCxnSpPr>
          <p:nvPr/>
        </p:nvCxnSpPr>
        <p:spPr>
          <a:xfrm flipH="1" flipV="1">
            <a:off x="3897363" y="5482844"/>
            <a:ext cx="0" cy="720000"/>
          </a:xfrm>
          <a:prstGeom prst="straightConnector1">
            <a:avLst/>
          </a:prstGeom>
          <a:ln w="25400">
            <a:solidFill>
              <a:srgbClr val="FF0707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35">
            <a:extLst>
              <a:ext uri="{FF2B5EF4-FFF2-40B4-BE49-F238E27FC236}">
                <a16:creationId xmlns:a16="http://schemas.microsoft.com/office/drawing/2014/main" id="{CEEE00C7-9A18-A44B-8130-87450BC55F3C}"/>
              </a:ext>
            </a:extLst>
          </p:cNvPr>
          <p:cNvCxnSpPr>
            <a:cxnSpLocks/>
          </p:cNvCxnSpPr>
          <p:nvPr/>
        </p:nvCxnSpPr>
        <p:spPr>
          <a:xfrm flipH="1">
            <a:off x="5406784" y="5482844"/>
            <a:ext cx="0" cy="720000"/>
          </a:xfrm>
          <a:prstGeom prst="straightConnector1">
            <a:avLst/>
          </a:prstGeom>
          <a:ln w="25400"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37">
            <a:extLst>
              <a:ext uri="{FF2B5EF4-FFF2-40B4-BE49-F238E27FC236}">
                <a16:creationId xmlns:a16="http://schemas.microsoft.com/office/drawing/2014/main" id="{BC775EA2-F5DF-0442-9D12-900F384330F1}"/>
              </a:ext>
            </a:extLst>
          </p:cNvPr>
          <p:cNvCxnSpPr>
            <a:cxnSpLocks/>
          </p:cNvCxnSpPr>
          <p:nvPr/>
        </p:nvCxnSpPr>
        <p:spPr>
          <a:xfrm flipH="1" flipV="1">
            <a:off x="6794792" y="5482844"/>
            <a:ext cx="0" cy="720000"/>
          </a:xfrm>
          <a:prstGeom prst="straightConnector1">
            <a:avLst/>
          </a:prstGeom>
          <a:ln w="25400">
            <a:solidFill>
              <a:srgbClr val="FF0707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117119A-A1B3-7D41-BC42-822E807946EC}"/>
              </a:ext>
            </a:extLst>
          </p:cNvPr>
          <p:cNvSpPr/>
          <p:nvPr/>
        </p:nvSpPr>
        <p:spPr>
          <a:xfrm>
            <a:off x="5219409" y="5840282"/>
            <a:ext cx="1390856" cy="410978"/>
          </a:xfrm>
          <a:prstGeom prst="rect">
            <a:avLst/>
          </a:prstGeom>
          <a:solidFill>
            <a:srgbClr val="00B0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46E797-F60B-5041-AAC7-BB5FCC87B601}"/>
              </a:ext>
            </a:extLst>
          </p:cNvPr>
          <p:cNvGrpSpPr/>
          <p:nvPr/>
        </p:nvGrpSpPr>
        <p:grpSpPr>
          <a:xfrm>
            <a:off x="3810188" y="5420039"/>
            <a:ext cx="4209298" cy="833531"/>
            <a:chOff x="3706812" y="3593952"/>
            <a:chExt cx="4209298" cy="83353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1B2FA0D-D030-AA4A-9FE8-A4123D6B9DE8}"/>
                </a:ext>
              </a:extLst>
            </p:cNvPr>
            <p:cNvSpPr/>
            <p:nvPr/>
          </p:nvSpPr>
          <p:spPr>
            <a:xfrm>
              <a:off x="5116034" y="3593952"/>
              <a:ext cx="1390856" cy="410978"/>
            </a:xfrm>
            <a:prstGeom prst="rect">
              <a:avLst/>
            </a:prstGeom>
            <a:solidFill>
              <a:srgbClr val="00B05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E4A6515-D8DD-7249-BAF3-3DD2CB0C00C4}"/>
                </a:ext>
              </a:extLst>
            </p:cNvPr>
            <p:cNvSpPr/>
            <p:nvPr/>
          </p:nvSpPr>
          <p:spPr>
            <a:xfrm>
              <a:off x="6525254" y="4016505"/>
              <a:ext cx="1390856" cy="410978"/>
            </a:xfrm>
            <a:prstGeom prst="rect">
              <a:avLst/>
            </a:prstGeom>
            <a:solidFill>
              <a:srgbClr val="00B05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D2B96F1-2795-0643-B1CC-BE3F2B158DAA}"/>
                </a:ext>
              </a:extLst>
            </p:cNvPr>
            <p:cNvSpPr/>
            <p:nvPr/>
          </p:nvSpPr>
          <p:spPr>
            <a:xfrm>
              <a:off x="3706812" y="3593952"/>
              <a:ext cx="1390856" cy="410978"/>
            </a:xfrm>
            <a:prstGeom prst="rect">
              <a:avLst/>
            </a:prstGeom>
            <a:solidFill>
              <a:srgbClr val="00B05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BC7DF8B-A85C-304B-8C04-3F040AD556C8}"/>
              </a:ext>
            </a:extLst>
          </p:cNvPr>
          <p:cNvGrpSpPr/>
          <p:nvPr/>
        </p:nvGrpSpPr>
        <p:grpSpPr>
          <a:xfrm>
            <a:off x="2395864" y="5423543"/>
            <a:ext cx="2802969" cy="827717"/>
            <a:chOff x="2292488" y="3597456"/>
            <a:chExt cx="2802969" cy="82771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1707E4-E772-4149-ACE0-7A2DD548F03C}"/>
                </a:ext>
              </a:extLst>
            </p:cNvPr>
            <p:cNvSpPr/>
            <p:nvPr/>
          </p:nvSpPr>
          <p:spPr>
            <a:xfrm>
              <a:off x="3704601" y="4014195"/>
              <a:ext cx="1390856" cy="410978"/>
            </a:xfrm>
            <a:prstGeom prst="rect">
              <a:avLst/>
            </a:prstGeom>
            <a:solidFill>
              <a:srgbClr val="00B05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514E0E9-97E8-1041-B816-A810CB37F0C3}"/>
                </a:ext>
              </a:extLst>
            </p:cNvPr>
            <p:cNvSpPr/>
            <p:nvPr/>
          </p:nvSpPr>
          <p:spPr>
            <a:xfrm>
              <a:off x="2292488" y="3597456"/>
              <a:ext cx="1390856" cy="410978"/>
            </a:xfrm>
            <a:prstGeom prst="rect">
              <a:avLst/>
            </a:prstGeom>
            <a:solidFill>
              <a:srgbClr val="00B05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6A9EBE6-1EB1-9C4F-AF5F-2400C348A0A7}"/>
                </a:ext>
              </a:extLst>
            </p:cNvPr>
            <p:cNvSpPr/>
            <p:nvPr/>
          </p:nvSpPr>
          <p:spPr>
            <a:xfrm>
              <a:off x="2292488" y="4011277"/>
              <a:ext cx="1390856" cy="410978"/>
            </a:xfrm>
            <a:prstGeom prst="rect">
              <a:avLst/>
            </a:prstGeom>
            <a:solidFill>
              <a:srgbClr val="00B05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140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repeatCount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4 -0.00255 L -0.0007 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repeatCount="1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50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20937 -3.703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4 -0.00255 L -0.0007 0.0004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mph" presetSubtype="0" repeatCount="1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50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37 -3.7037E-6 L 0.44236 -0.0004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64 -0.00255 L -0.0007 -0.00093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4" grpId="0" animBg="1"/>
      <p:bldP spid="54" grpId="1" animBg="1"/>
      <p:bldP spid="54" grpId="2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59" grpId="6" animBg="1"/>
      <p:bldP spid="59" grpId="7" animBg="1"/>
      <p:bldP spid="59" grpId="8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53E6-5026-3245-90AE-1A093F77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520D-FE66-5B4D-89A5-8500BBDD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includes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</a:p>
          <a:p>
            <a:pPr lvl="1"/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/>
              <a:t>timestamps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transmit</a:t>
            </a:r>
          </a:p>
          <a:p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keeps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timestamps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C7F99-A98C-5B40-87EC-EC24428E7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B64EC-861A-3C42-9DDE-9C995E87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9" name="圆角矩形 3">
            <a:extLst>
              <a:ext uri="{FF2B5EF4-FFF2-40B4-BE49-F238E27FC236}">
                <a16:creationId xmlns:a16="http://schemas.microsoft.com/office/drawing/2014/main" id="{41CA66B8-884B-A84D-A9B1-63440EF7FF12}"/>
              </a:ext>
            </a:extLst>
          </p:cNvPr>
          <p:cNvSpPr/>
          <p:nvPr/>
        </p:nvSpPr>
        <p:spPr>
          <a:xfrm>
            <a:off x="1757869" y="4079274"/>
            <a:ext cx="5662246" cy="678553"/>
          </a:xfrm>
          <a:prstGeom prst="roundRect">
            <a:avLst>
              <a:gd name="adj" fmla="val 15886"/>
            </a:avLst>
          </a:prstGeom>
          <a:noFill/>
          <a:ln w="762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0" name="文本框 12">
            <a:extLst>
              <a:ext uri="{FF2B5EF4-FFF2-40B4-BE49-F238E27FC236}">
                <a16:creationId xmlns:a16="http://schemas.microsoft.com/office/drawing/2014/main" id="{FC47351B-E626-CE4B-B421-FAD0F2095CD3}"/>
              </a:ext>
            </a:extLst>
          </p:cNvPr>
          <p:cNvSpPr txBox="1"/>
          <p:nvPr/>
        </p:nvSpPr>
        <p:spPr>
          <a:xfrm>
            <a:off x="1973985" y="4185976"/>
            <a:ext cx="539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ranging message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design) is answered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0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B89-7AB1-F54B-9936-5E99BC1C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mobility affect ranging accuracy</a:t>
            </a:r>
            <a:endParaRPr lang="en-US" dirty="0"/>
          </a:p>
        </p:txBody>
      </p:sp>
      <p:sp>
        <p:nvSpPr>
          <p:cNvPr id="107" name="Content Placeholder 106">
            <a:extLst>
              <a:ext uri="{FF2B5EF4-FFF2-40B4-BE49-F238E27FC236}">
                <a16:creationId xmlns:a16="http://schemas.microsoft.com/office/drawing/2014/main" id="{2987943B-E5BE-F748-A87F-59F4C01E4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46AF8-7547-2A49-AE81-114D5139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8F23B-2FE3-2E4D-8A6E-943A1BA2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6" name="直接连接符 89">
            <a:extLst>
              <a:ext uri="{FF2B5EF4-FFF2-40B4-BE49-F238E27FC236}">
                <a16:creationId xmlns:a16="http://schemas.microsoft.com/office/drawing/2014/main" id="{6E29D1EE-EF4F-B04A-877A-70955E8F4054}"/>
              </a:ext>
            </a:extLst>
          </p:cNvPr>
          <p:cNvCxnSpPr/>
          <p:nvPr/>
        </p:nvCxnSpPr>
        <p:spPr>
          <a:xfrm flipH="1" flipV="1">
            <a:off x="4068434" y="2730930"/>
            <a:ext cx="1178" cy="1345551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710BF30-4A22-3F4A-A2A5-D5CD991C58B1}"/>
              </a:ext>
            </a:extLst>
          </p:cNvPr>
          <p:cNvGrpSpPr/>
          <p:nvPr/>
        </p:nvGrpSpPr>
        <p:grpSpPr>
          <a:xfrm>
            <a:off x="1162155" y="3358689"/>
            <a:ext cx="3469182" cy="842682"/>
            <a:chOff x="2023928" y="4812985"/>
            <a:chExt cx="3469182" cy="8426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825BFE-529B-B540-9826-D2EC50344BC7}"/>
                </a:ext>
              </a:extLst>
            </p:cNvPr>
            <p:cNvSpPr txBox="1"/>
            <p:nvPr/>
          </p:nvSpPr>
          <p:spPr>
            <a:xfrm>
              <a:off x="2023928" y="5409446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A98EF0-F68A-E345-9029-6B0FAE40900D}"/>
                </a:ext>
              </a:extLst>
            </p:cNvPr>
            <p:cNvSpPr txBox="1"/>
            <p:nvPr/>
          </p:nvSpPr>
          <p:spPr>
            <a:xfrm>
              <a:off x="2028325" y="4812985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B3A80DB9-61EC-524B-B74D-43DDD39CB8FF}"/>
                </a:ext>
              </a:extLst>
            </p:cNvPr>
            <p:cNvCxnSpPr/>
            <p:nvPr/>
          </p:nvCxnSpPr>
          <p:spPr>
            <a:xfrm>
              <a:off x="2205703" y="5547914"/>
              <a:ext cx="3287407" cy="13301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8">
              <a:extLst>
                <a:ext uri="{FF2B5EF4-FFF2-40B4-BE49-F238E27FC236}">
                  <a16:creationId xmlns:a16="http://schemas.microsoft.com/office/drawing/2014/main" id="{24B85809-63F1-9247-AD8A-06FFC5086F52}"/>
                </a:ext>
              </a:extLst>
            </p:cNvPr>
            <p:cNvCxnSpPr/>
            <p:nvPr/>
          </p:nvCxnSpPr>
          <p:spPr>
            <a:xfrm>
              <a:off x="2205702" y="4928866"/>
              <a:ext cx="3287407" cy="13301"/>
            </a:xfrm>
            <a:prstGeom prst="line">
              <a:avLst/>
            </a:prstGeom>
            <a:ln w="15875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74C4A3-7939-D142-86C9-5994B806E9A7}"/>
              </a:ext>
            </a:extLst>
          </p:cNvPr>
          <p:cNvSpPr txBox="1"/>
          <p:nvPr/>
        </p:nvSpPr>
        <p:spPr>
          <a:xfrm>
            <a:off x="4330159" y="3508163"/>
            <a:ext cx="6157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4660F-C0E0-8D4B-82CF-A291FC1844DC}"/>
              </a:ext>
            </a:extLst>
          </p:cNvPr>
          <p:cNvSpPr txBox="1"/>
          <p:nvPr/>
        </p:nvSpPr>
        <p:spPr>
          <a:xfrm>
            <a:off x="4330160" y="3830260"/>
            <a:ext cx="6157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45421A-4CB9-1F49-A815-74D4069849BF}"/>
              </a:ext>
            </a:extLst>
          </p:cNvPr>
          <p:cNvGrpSpPr/>
          <p:nvPr/>
        </p:nvGrpSpPr>
        <p:grpSpPr>
          <a:xfrm>
            <a:off x="1662585" y="3474571"/>
            <a:ext cx="451677" cy="619047"/>
            <a:chOff x="2524358" y="4928867"/>
            <a:chExt cx="451677" cy="61904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EF8AB1-F272-184A-AF16-E5C5D5AC580E}"/>
                </a:ext>
              </a:extLst>
            </p:cNvPr>
            <p:cNvCxnSpPr/>
            <p:nvPr/>
          </p:nvCxnSpPr>
          <p:spPr>
            <a:xfrm flipV="1">
              <a:off x="2524358" y="4928867"/>
              <a:ext cx="167079" cy="6190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457C897-D5B1-F746-A20C-9359A1FC2DA4}"/>
                    </a:ext>
                  </a:extLst>
                </p:cNvPr>
                <p:cNvSpPr txBox="1"/>
                <p:nvPr/>
              </p:nvSpPr>
              <p:spPr>
                <a:xfrm>
                  <a:off x="2607897" y="5011168"/>
                  <a:ext cx="3681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457C897-D5B1-F746-A20C-9359A1FC2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897" y="5011168"/>
                  <a:ext cx="368138" cy="338554"/>
                </a:xfrm>
                <a:prstGeom prst="rect">
                  <a:avLst/>
                </a:prstGeom>
                <a:blipFill>
                  <a:blip r:embed="rId3"/>
                  <a:stretch>
                    <a:fillRect r="-4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B3EDDCF-6931-C448-8DC5-7742FE11EE4C}"/>
              </a:ext>
            </a:extLst>
          </p:cNvPr>
          <p:cNvGrpSpPr/>
          <p:nvPr/>
        </p:nvGrpSpPr>
        <p:grpSpPr>
          <a:xfrm>
            <a:off x="2327049" y="3491026"/>
            <a:ext cx="509232" cy="628855"/>
            <a:chOff x="3188822" y="4945322"/>
            <a:chExt cx="509232" cy="628855"/>
          </a:xfrm>
        </p:grpSpPr>
        <p:cxnSp>
          <p:nvCxnSpPr>
            <p:cNvPr id="13" name="Straight Arrow Connector 10">
              <a:extLst>
                <a:ext uri="{FF2B5EF4-FFF2-40B4-BE49-F238E27FC236}">
                  <a16:creationId xmlns:a16="http://schemas.microsoft.com/office/drawing/2014/main" id="{A3F45B4E-7483-AC4C-9CD8-0B516EEC94AE}"/>
                </a:ext>
              </a:extLst>
            </p:cNvPr>
            <p:cNvCxnSpPr/>
            <p:nvPr/>
          </p:nvCxnSpPr>
          <p:spPr>
            <a:xfrm>
              <a:off x="3188822" y="4945322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C04637-EAB0-3744-9D97-612BD1A5DD99}"/>
                    </a:ext>
                  </a:extLst>
                </p:cNvPr>
                <p:cNvSpPr txBox="1"/>
                <p:nvPr/>
              </p:nvSpPr>
              <p:spPr>
                <a:xfrm>
                  <a:off x="3329916" y="5023311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C04637-EAB0-3744-9D97-612BD1A5D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916" y="5023311"/>
                  <a:ext cx="368138" cy="358368"/>
                </a:xfrm>
                <a:prstGeom prst="rect">
                  <a:avLst/>
                </a:prstGeom>
                <a:blipFill>
                  <a:blip r:embed="rId4"/>
                  <a:stretch>
                    <a:fillRect r="-30000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57B550-515B-E04A-B376-A5FC3FE53974}"/>
              </a:ext>
            </a:extLst>
          </p:cNvPr>
          <p:cNvGrpSpPr/>
          <p:nvPr/>
        </p:nvGrpSpPr>
        <p:grpSpPr>
          <a:xfrm>
            <a:off x="3192681" y="3491028"/>
            <a:ext cx="451677" cy="619047"/>
            <a:chOff x="4054454" y="4945324"/>
            <a:chExt cx="451677" cy="619047"/>
          </a:xfrm>
        </p:grpSpPr>
        <p:cxnSp>
          <p:nvCxnSpPr>
            <p:cNvPr id="14" name="Straight Arrow Connector 10">
              <a:extLst>
                <a:ext uri="{FF2B5EF4-FFF2-40B4-BE49-F238E27FC236}">
                  <a16:creationId xmlns:a16="http://schemas.microsoft.com/office/drawing/2014/main" id="{98D23594-1A5F-B14B-971F-99990BD66364}"/>
                </a:ext>
              </a:extLst>
            </p:cNvPr>
            <p:cNvCxnSpPr/>
            <p:nvPr/>
          </p:nvCxnSpPr>
          <p:spPr>
            <a:xfrm flipV="1">
              <a:off x="4054454" y="4945324"/>
              <a:ext cx="167079" cy="6190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C15126C-D13A-2E46-941E-8FA3ACDBFE4D}"/>
                    </a:ext>
                  </a:extLst>
                </p:cNvPr>
                <p:cNvSpPr txBox="1"/>
                <p:nvPr/>
              </p:nvSpPr>
              <p:spPr>
                <a:xfrm>
                  <a:off x="4137993" y="5033218"/>
                  <a:ext cx="3681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C15126C-D13A-2E46-941E-8FA3ACDBF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7993" y="5033218"/>
                  <a:ext cx="36813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EE6B303-4706-A741-8F6E-DEC0E4C28990}"/>
              </a:ext>
            </a:extLst>
          </p:cNvPr>
          <p:cNvGrpSpPr/>
          <p:nvPr/>
        </p:nvGrpSpPr>
        <p:grpSpPr>
          <a:xfrm>
            <a:off x="3899817" y="3491028"/>
            <a:ext cx="467364" cy="628855"/>
            <a:chOff x="4761590" y="4945324"/>
            <a:chExt cx="467364" cy="628855"/>
          </a:xfrm>
        </p:grpSpPr>
        <p:cxnSp>
          <p:nvCxnSpPr>
            <p:cNvPr id="15" name="Straight Arrow Connector 10">
              <a:extLst>
                <a:ext uri="{FF2B5EF4-FFF2-40B4-BE49-F238E27FC236}">
                  <a16:creationId xmlns:a16="http://schemas.microsoft.com/office/drawing/2014/main" id="{A30B0931-9D65-D84C-ADD0-8A0828C0174E}"/>
                </a:ext>
              </a:extLst>
            </p:cNvPr>
            <p:cNvCxnSpPr/>
            <p:nvPr/>
          </p:nvCxnSpPr>
          <p:spPr>
            <a:xfrm>
              <a:off x="4761590" y="4945324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540C95C-ABC8-5841-9D90-E8B0689494C8}"/>
                    </a:ext>
                  </a:extLst>
                </p:cNvPr>
                <p:cNvSpPr txBox="1"/>
                <p:nvPr/>
              </p:nvSpPr>
              <p:spPr>
                <a:xfrm>
                  <a:off x="4860816" y="5059206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540C95C-ABC8-5841-9D90-E8B068949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816" y="5059206"/>
                  <a:ext cx="368138" cy="3583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938EE7-5F53-EC4D-BC68-AC343F19723F}"/>
                  </a:ext>
                </a:extLst>
              </p:cNvPr>
              <p:cNvSpPr txBox="1"/>
              <p:nvPr/>
            </p:nvSpPr>
            <p:spPr>
              <a:xfrm>
                <a:off x="1829664" y="3784094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938EE7-5F53-EC4D-BC68-AC343F197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64" y="3784094"/>
                <a:ext cx="3681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16569C-60CA-6C45-8F82-9925D2FA91B1}"/>
                  </a:ext>
                </a:extLst>
              </p:cNvPr>
              <p:cNvSpPr txBox="1"/>
              <p:nvPr/>
            </p:nvSpPr>
            <p:spPr>
              <a:xfrm>
                <a:off x="2696691" y="3774603"/>
                <a:ext cx="368138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16569C-60CA-6C45-8F82-9925D2FA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691" y="3774603"/>
                <a:ext cx="368138" cy="357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623A21-EE7B-5049-8B24-C9C863AF8D6C}"/>
                  </a:ext>
                </a:extLst>
              </p:cNvPr>
              <p:cNvSpPr txBox="1"/>
              <p:nvPr/>
            </p:nvSpPr>
            <p:spPr>
              <a:xfrm>
                <a:off x="1899498" y="3166644"/>
                <a:ext cx="368138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623A21-EE7B-5049-8B24-C9C863AF8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98" y="3166644"/>
                <a:ext cx="368138" cy="3243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FBC56-2CD3-9E46-8020-5A0A08A67DF6}"/>
                  </a:ext>
                </a:extLst>
              </p:cNvPr>
              <p:cNvSpPr txBox="1"/>
              <p:nvPr/>
            </p:nvSpPr>
            <p:spPr>
              <a:xfrm>
                <a:off x="2683991" y="3166644"/>
                <a:ext cx="3681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FBC56-2CD3-9E46-8020-5A0A08A6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991" y="3166644"/>
                <a:ext cx="36813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66">
            <a:extLst>
              <a:ext uri="{FF2B5EF4-FFF2-40B4-BE49-F238E27FC236}">
                <a16:creationId xmlns:a16="http://schemas.microsoft.com/office/drawing/2014/main" id="{DAEE66D5-4EA8-A744-AD1A-4CE4B2137065}"/>
              </a:ext>
            </a:extLst>
          </p:cNvPr>
          <p:cNvGrpSpPr/>
          <p:nvPr/>
        </p:nvGrpSpPr>
        <p:grpSpPr>
          <a:xfrm>
            <a:off x="1647703" y="1557019"/>
            <a:ext cx="1542288" cy="338554"/>
            <a:chOff x="2505456" y="2907821"/>
            <a:chExt cx="1542288" cy="338554"/>
          </a:xfrm>
        </p:grpSpPr>
        <p:cxnSp>
          <p:nvCxnSpPr>
            <p:cNvPr id="27" name="直接连接符 38">
              <a:extLst>
                <a:ext uri="{FF2B5EF4-FFF2-40B4-BE49-F238E27FC236}">
                  <a16:creationId xmlns:a16="http://schemas.microsoft.com/office/drawing/2014/main" id="{C229945C-663B-894B-BF5D-982C98BA6F0A}"/>
                </a:ext>
              </a:extLst>
            </p:cNvPr>
            <p:cNvCxnSpPr/>
            <p:nvPr/>
          </p:nvCxnSpPr>
          <p:spPr>
            <a:xfrm>
              <a:off x="2505456" y="2979417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9">
              <a:extLst>
                <a:ext uri="{FF2B5EF4-FFF2-40B4-BE49-F238E27FC236}">
                  <a16:creationId xmlns:a16="http://schemas.microsoft.com/office/drawing/2014/main" id="{60BD854B-A8D4-0B45-9E4A-7B3CDDF1D358}"/>
                </a:ext>
              </a:extLst>
            </p:cNvPr>
            <p:cNvCxnSpPr/>
            <p:nvPr/>
          </p:nvCxnSpPr>
          <p:spPr>
            <a:xfrm>
              <a:off x="4047744" y="2971918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D43BCAD-2CCB-8146-9C81-620479F3AE27}"/>
                    </a:ext>
                  </a:extLst>
                </p:cNvPr>
                <p:cNvSpPr txBox="1"/>
                <p:nvPr/>
              </p:nvSpPr>
              <p:spPr>
                <a:xfrm>
                  <a:off x="3072549" y="2907821"/>
                  <a:ext cx="32918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/>
                          </a:rPr>
                          <m:t>𝑣𝑃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2549" y="2907821"/>
                  <a:ext cx="329184" cy="33855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47">
              <a:extLst>
                <a:ext uri="{FF2B5EF4-FFF2-40B4-BE49-F238E27FC236}">
                  <a16:creationId xmlns:a16="http://schemas.microsoft.com/office/drawing/2014/main" id="{8B65A440-51A4-834B-A374-D69D09E460DC}"/>
                </a:ext>
              </a:extLst>
            </p:cNvPr>
            <p:cNvCxnSpPr/>
            <p:nvPr/>
          </p:nvCxnSpPr>
          <p:spPr>
            <a:xfrm>
              <a:off x="3412831" y="3077098"/>
              <a:ext cx="63283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53">
              <a:extLst>
                <a:ext uri="{FF2B5EF4-FFF2-40B4-BE49-F238E27FC236}">
                  <a16:creationId xmlns:a16="http://schemas.microsoft.com/office/drawing/2014/main" id="{92D52563-5BEA-4346-ABC7-66779E13C991}"/>
                </a:ext>
              </a:extLst>
            </p:cNvPr>
            <p:cNvCxnSpPr/>
            <p:nvPr/>
          </p:nvCxnSpPr>
          <p:spPr>
            <a:xfrm flipH="1">
              <a:off x="2505456" y="3086862"/>
              <a:ext cx="61074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8">
            <a:extLst>
              <a:ext uri="{FF2B5EF4-FFF2-40B4-BE49-F238E27FC236}">
                <a16:creationId xmlns:a16="http://schemas.microsoft.com/office/drawing/2014/main" id="{617F0A7A-4C0B-4747-B9C2-B5D6EA87B382}"/>
              </a:ext>
            </a:extLst>
          </p:cNvPr>
          <p:cNvCxnSpPr/>
          <p:nvPr/>
        </p:nvCxnSpPr>
        <p:spPr>
          <a:xfrm flipV="1">
            <a:off x="1289802" y="1911145"/>
            <a:ext cx="4695195" cy="1"/>
          </a:xfrm>
          <a:prstGeom prst="line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3AC0544-9576-AD43-AB4F-E870A74026E2}"/>
              </a:ext>
            </a:extLst>
          </p:cNvPr>
          <p:cNvSpPr txBox="1"/>
          <p:nvPr/>
        </p:nvSpPr>
        <p:spPr>
          <a:xfrm>
            <a:off x="5126066" y="1928657"/>
            <a:ext cx="8182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cxnSp>
        <p:nvCxnSpPr>
          <p:cNvPr id="34" name="直接连接符 58">
            <a:extLst>
              <a:ext uri="{FF2B5EF4-FFF2-40B4-BE49-F238E27FC236}">
                <a16:creationId xmlns:a16="http://schemas.microsoft.com/office/drawing/2014/main" id="{17653C94-5F81-BD4E-9F82-4F4050B53520}"/>
              </a:ext>
            </a:extLst>
          </p:cNvPr>
          <p:cNvCxnSpPr/>
          <p:nvPr/>
        </p:nvCxnSpPr>
        <p:spPr>
          <a:xfrm>
            <a:off x="1643683" y="1877302"/>
            <a:ext cx="0" cy="676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64">
            <a:extLst>
              <a:ext uri="{FF2B5EF4-FFF2-40B4-BE49-F238E27FC236}">
                <a16:creationId xmlns:a16="http://schemas.microsoft.com/office/drawing/2014/main" id="{276E0E40-68E5-7E47-A84B-140EB492A013}"/>
              </a:ext>
            </a:extLst>
          </p:cNvPr>
          <p:cNvCxnSpPr/>
          <p:nvPr/>
        </p:nvCxnSpPr>
        <p:spPr>
          <a:xfrm>
            <a:off x="3189991" y="1871193"/>
            <a:ext cx="0" cy="676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68">
            <a:extLst>
              <a:ext uri="{FF2B5EF4-FFF2-40B4-BE49-F238E27FC236}">
                <a16:creationId xmlns:a16="http://schemas.microsoft.com/office/drawing/2014/main" id="{C0F719C2-B2AE-1948-84C7-3400022989F0}"/>
              </a:ext>
            </a:extLst>
          </p:cNvPr>
          <p:cNvGrpSpPr/>
          <p:nvPr/>
        </p:nvGrpSpPr>
        <p:grpSpPr>
          <a:xfrm>
            <a:off x="2488910" y="1308378"/>
            <a:ext cx="1572768" cy="338554"/>
            <a:chOff x="2505456" y="2917585"/>
            <a:chExt cx="1542288" cy="338554"/>
          </a:xfrm>
        </p:grpSpPr>
        <p:cxnSp>
          <p:nvCxnSpPr>
            <p:cNvPr id="37" name="直接连接符 69">
              <a:extLst>
                <a:ext uri="{FF2B5EF4-FFF2-40B4-BE49-F238E27FC236}">
                  <a16:creationId xmlns:a16="http://schemas.microsoft.com/office/drawing/2014/main" id="{CABC796B-9E9D-5141-99B2-D17C0906044E}"/>
                </a:ext>
              </a:extLst>
            </p:cNvPr>
            <p:cNvCxnSpPr/>
            <p:nvPr/>
          </p:nvCxnSpPr>
          <p:spPr>
            <a:xfrm>
              <a:off x="2505456" y="2979417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70">
              <a:extLst>
                <a:ext uri="{FF2B5EF4-FFF2-40B4-BE49-F238E27FC236}">
                  <a16:creationId xmlns:a16="http://schemas.microsoft.com/office/drawing/2014/main" id="{9F9599F3-510A-3F45-980B-FC4A27C96C7D}"/>
                </a:ext>
              </a:extLst>
            </p:cNvPr>
            <p:cNvCxnSpPr/>
            <p:nvPr/>
          </p:nvCxnSpPr>
          <p:spPr>
            <a:xfrm>
              <a:off x="4047744" y="2971918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3E30B7-52A0-3344-B923-E32EF3BBCB4E}"/>
                    </a:ext>
                  </a:extLst>
                </p:cNvPr>
                <p:cNvSpPr txBox="1"/>
                <p:nvPr/>
              </p:nvSpPr>
              <p:spPr>
                <a:xfrm>
                  <a:off x="3059604" y="2917585"/>
                  <a:ext cx="32918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/>
                          </a:rPr>
                          <m:t>𝑣𝑃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604" y="2917585"/>
                  <a:ext cx="329184" cy="338554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72">
              <a:extLst>
                <a:ext uri="{FF2B5EF4-FFF2-40B4-BE49-F238E27FC236}">
                  <a16:creationId xmlns:a16="http://schemas.microsoft.com/office/drawing/2014/main" id="{94E468DF-EB39-F341-8833-D5C518BADDEF}"/>
                </a:ext>
              </a:extLst>
            </p:cNvPr>
            <p:cNvCxnSpPr/>
            <p:nvPr/>
          </p:nvCxnSpPr>
          <p:spPr>
            <a:xfrm>
              <a:off x="3412831" y="3077098"/>
              <a:ext cx="63283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73">
              <a:extLst>
                <a:ext uri="{FF2B5EF4-FFF2-40B4-BE49-F238E27FC236}">
                  <a16:creationId xmlns:a16="http://schemas.microsoft.com/office/drawing/2014/main" id="{CA7E962E-A734-DF4B-AAAC-434E2AC0D280}"/>
                </a:ext>
              </a:extLst>
            </p:cNvPr>
            <p:cNvCxnSpPr/>
            <p:nvPr/>
          </p:nvCxnSpPr>
          <p:spPr>
            <a:xfrm flipH="1">
              <a:off x="2505456" y="3086862"/>
              <a:ext cx="61074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75">
            <a:extLst>
              <a:ext uri="{FF2B5EF4-FFF2-40B4-BE49-F238E27FC236}">
                <a16:creationId xmlns:a16="http://schemas.microsoft.com/office/drawing/2014/main" id="{62802025-18E4-BB45-B632-BD8B98ECCD96}"/>
              </a:ext>
            </a:extLst>
          </p:cNvPr>
          <p:cNvCxnSpPr/>
          <p:nvPr/>
        </p:nvCxnSpPr>
        <p:spPr>
          <a:xfrm>
            <a:off x="4066259" y="1871193"/>
            <a:ext cx="0" cy="67687"/>
          </a:xfrm>
          <a:prstGeom prst="line">
            <a:avLst/>
          </a:prstGeom>
          <a:ln w="12700">
            <a:solidFill>
              <a:srgbClr val="FF0000"/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76">
            <a:extLst>
              <a:ext uri="{FF2B5EF4-FFF2-40B4-BE49-F238E27FC236}">
                <a16:creationId xmlns:a16="http://schemas.microsoft.com/office/drawing/2014/main" id="{8FDF35C0-11B9-D444-B5DC-51010323E528}"/>
              </a:ext>
            </a:extLst>
          </p:cNvPr>
          <p:cNvCxnSpPr/>
          <p:nvPr/>
        </p:nvCxnSpPr>
        <p:spPr>
          <a:xfrm>
            <a:off x="2488910" y="1871193"/>
            <a:ext cx="0" cy="67687"/>
          </a:xfrm>
          <a:prstGeom prst="line">
            <a:avLst/>
          </a:prstGeom>
          <a:ln w="12700">
            <a:solidFill>
              <a:srgbClr val="FF0000"/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921CF2-4E8C-154C-A262-C361405476F5}"/>
                  </a:ext>
                </a:extLst>
              </p:cNvPr>
              <p:cNvSpPr txBox="1"/>
              <p:nvPr/>
            </p:nvSpPr>
            <p:spPr>
              <a:xfrm>
                <a:off x="1647703" y="1836051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921CF2-4E8C-154C-A262-C36140547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03" y="1836051"/>
                <a:ext cx="368138" cy="338554"/>
              </a:xfrm>
              <a:prstGeom prst="rect">
                <a:avLst/>
              </a:prstGeom>
              <a:blipFill>
                <a:blip r:embed="rId14"/>
                <a:stretch>
                  <a:fillRect r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5A6C31-B93A-374F-93E0-04B481057E06}"/>
                  </a:ext>
                </a:extLst>
              </p:cNvPr>
              <p:cNvSpPr txBox="1"/>
              <p:nvPr/>
            </p:nvSpPr>
            <p:spPr>
              <a:xfrm>
                <a:off x="2516270" y="1838978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5A6C31-B93A-374F-93E0-04B48105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70" y="1838978"/>
                <a:ext cx="368138" cy="358368"/>
              </a:xfrm>
              <a:prstGeom prst="rect">
                <a:avLst/>
              </a:prstGeom>
              <a:blipFill>
                <a:blip r:embed="rId15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346177-4777-1B4F-85EB-6F637734B800}"/>
                  </a:ext>
                </a:extLst>
              </p:cNvPr>
              <p:cNvSpPr txBox="1"/>
              <p:nvPr/>
            </p:nvSpPr>
            <p:spPr>
              <a:xfrm>
                <a:off x="3230148" y="1853854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346177-4777-1B4F-85EB-6F637734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148" y="1853854"/>
                <a:ext cx="368138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B959B-2F58-6042-A233-80312466E4E1}"/>
                  </a:ext>
                </a:extLst>
              </p:cNvPr>
              <p:cNvSpPr txBox="1"/>
              <p:nvPr/>
            </p:nvSpPr>
            <p:spPr>
              <a:xfrm>
                <a:off x="4059561" y="1838977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B959B-2F58-6042-A233-80312466E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61" y="1838977"/>
                <a:ext cx="368138" cy="3583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8D1263-C0E3-ED4D-8EBE-2F243014F197}"/>
                  </a:ext>
                </a:extLst>
              </p:cNvPr>
              <p:cNvSpPr txBox="1"/>
              <p:nvPr/>
            </p:nvSpPr>
            <p:spPr>
              <a:xfrm>
                <a:off x="1470389" y="1972565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8D1263-C0E3-ED4D-8EBE-2F243014F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389" y="1972565"/>
                <a:ext cx="368138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827590-0795-1C40-BA70-E312F199CA39}"/>
                  </a:ext>
                </a:extLst>
              </p:cNvPr>
              <p:cNvSpPr txBox="1"/>
              <p:nvPr/>
            </p:nvSpPr>
            <p:spPr>
              <a:xfrm>
                <a:off x="2267636" y="1972565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827590-0795-1C40-BA70-E312F199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636" y="1972565"/>
                <a:ext cx="368138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AFF09D-8AF1-5645-B0EE-3063494B1855}"/>
                  </a:ext>
                </a:extLst>
              </p:cNvPr>
              <p:cNvSpPr txBox="1"/>
              <p:nvPr/>
            </p:nvSpPr>
            <p:spPr>
              <a:xfrm>
                <a:off x="3028450" y="1972565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AFF09D-8AF1-5645-B0EE-3063494B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50" y="1972565"/>
                <a:ext cx="368138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0A3626-36D8-0545-9E41-BAB5024835F8}"/>
                  </a:ext>
                </a:extLst>
              </p:cNvPr>
              <p:cNvSpPr txBox="1"/>
              <p:nvPr/>
            </p:nvSpPr>
            <p:spPr>
              <a:xfrm>
                <a:off x="3883379" y="1972565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0A3626-36D8-0545-9E41-BAB502483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79" y="1972565"/>
                <a:ext cx="368138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86">
            <a:extLst>
              <a:ext uri="{FF2B5EF4-FFF2-40B4-BE49-F238E27FC236}">
                <a16:creationId xmlns:a16="http://schemas.microsoft.com/office/drawing/2014/main" id="{39EAC6A7-AE98-564C-B7CC-3CCF0E8E8C1B}"/>
              </a:ext>
            </a:extLst>
          </p:cNvPr>
          <p:cNvCxnSpPr/>
          <p:nvPr/>
        </p:nvCxnSpPr>
        <p:spPr>
          <a:xfrm>
            <a:off x="5949489" y="2266607"/>
            <a:ext cx="5593" cy="977029"/>
          </a:xfrm>
          <a:prstGeom prst="line">
            <a:avLst/>
          </a:prstGeom>
          <a:ln w="12700">
            <a:solidFill>
              <a:schemeClr val="tx1"/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D691DE-A1D2-7A43-BAD6-1CD4A6E8785E}"/>
              </a:ext>
            </a:extLst>
          </p:cNvPr>
          <p:cNvGrpSpPr/>
          <p:nvPr/>
        </p:nvGrpSpPr>
        <p:grpSpPr>
          <a:xfrm>
            <a:off x="3212519" y="2191387"/>
            <a:ext cx="2754167" cy="360804"/>
            <a:chOff x="4074292" y="3645683"/>
            <a:chExt cx="2754167" cy="360804"/>
          </a:xfrm>
        </p:grpSpPr>
        <p:cxnSp>
          <p:nvCxnSpPr>
            <p:cNvPr id="59" name="直接连接符 102">
              <a:extLst>
                <a:ext uri="{FF2B5EF4-FFF2-40B4-BE49-F238E27FC236}">
                  <a16:creationId xmlns:a16="http://schemas.microsoft.com/office/drawing/2014/main" id="{488799AB-6FE3-F848-8480-CFCA6F99984E}"/>
                </a:ext>
              </a:extLst>
            </p:cNvPr>
            <p:cNvCxnSpPr/>
            <p:nvPr/>
          </p:nvCxnSpPr>
          <p:spPr>
            <a:xfrm>
              <a:off x="4074292" y="3720903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44C8FB9-3E43-B74D-B5D3-3A2017A6174D}"/>
                    </a:ext>
                  </a:extLst>
                </p:cNvPr>
                <p:cNvSpPr txBox="1"/>
                <p:nvPr/>
              </p:nvSpPr>
              <p:spPr>
                <a:xfrm>
                  <a:off x="5228954" y="3645683"/>
                  <a:ext cx="349506" cy="360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44C8FB9-3E43-B74D-B5D3-3A2017A61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954" y="3645683"/>
                  <a:ext cx="349506" cy="360804"/>
                </a:xfrm>
                <a:prstGeom prst="rect">
                  <a:avLst/>
                </a:prstGeom>
                <a:blipFill>
                  <a:blip r:embed="rId22"/>
                  <a:stretch>
                    <a:fillRect r="-39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110">
              <a:extLst>
                <a:ext uri="{FF2B5EF4-FFF2-40B4-BE49-F238E27FC236}">
                  <a16:creationId xmlns:a16="http://schemas.microsoft.com/office/drawing/2014/main" id="{7C91AC02-417C-1A44-93A1-F604C28760D1}"/>
                </a:ext>
              </a:extLst>
            </p:cNvPr>
            <p:cNvCxnSpPr/>
            <p:nvPr/>
          </p:nvCxnSpPr>
          <p:spPr>
            <a:xfrm>
              <a:off x="5689257" y="3833886"/>
              <a:ext cx="11392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27">
              <a:extLst>
                <a:ext uri="{FF2B5EF4-FFF2-40B4-BE49-F238E27FC236}">
                  <a16:creationId xmlns:a16="http://schemas.microsoft.com/office/drawing/2014/main" id="{9690B5F7-2083-3346-BDDF-D800211C5BB8}"/>
                </a:ext>
              </a:extLst>
            </p:cNvPr>
            <p:cNvCxnSpPr/>
            <p:nvPr/>
          </p:nvCxnSpPr>
          <p:spPr>
            <a:xfrm flipH="1">
              <a:off x="4074950" y="3833885"/>
              <a:ext cx="121667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DAA4495-4A62-6448-AEE8-B3AB406235E1}"/>
              </a:ext>
            </a:extLst>
          </p:cNvPr>
          <p:cNvGrpSpPr/>
          <p:nvPr/>
        </p:nvGrpSpPr>
        <p:grpSpPr>
          <a:xfrm>
            <a:off x="4056224" y="2420403"/>
            <a:ext cx="1899275" cy="359714"/>
            <a:chOff x="4917997" y="3874699"/>
            <a:chExt cx="1899275" cy="359714"/>
          </a:xfrm>
        </p:grpSpPr>
        <p:cxnSp>
          <p:nvCxnSpPr>
            <p:cNvPr id="62" name="直接连接符 105">
              <a:extLst>
                <a:ext uri="{FF2B5EF4-FFF2-40B4-BE49-F238E27FC236}">
                  <a16:creationId xmlns:a16="http://schemas.microsoft.com/office/drawing/2014/main" id="{0F79EA4D-D491-E146-A427-1F9A8E679C1B}"/>
                </a:ext>
              </a:extLst>
            </p:cNvPr>
            <p:cNvCxnSpPr/>
            <p:nvPr/>
          </p:nvCxnSpPr>
          <p:spPr>
            <a:xfrm>
              <a:off x="4931385" y="3949375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E07B0B-6FC7-9E4A-8B65-2E6E0CB34782}"/>
                    </a:ext>
                  </a:extLst>
                </p:cNvPr>
                <p:cNvSpPr txBox="1"/>
                <p:nvPr/>
              </p:nvSpPr>
              <p:spPr>
                <a:xfrm>
                  <a:off x="5514499" y="3874699"/>
                  <a:ext cx="349506" cy="359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E07B0B-6FC7-9E4A-8B65-2E6E0CB34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499" y="3874699"/>
                  <a:ext cx="349506" cy="359714"/>
                </a:xfrm>
                <a:prstGeom prst="rect">
                  <a:avLst/>
                </a:prstGeom>
                <a:blipFill>
                  <a:blip r:embed="rId23"/>
                  <a:stretch>
                    <a:fillRect r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112">
              <a:extLst>
                <a:ext uri="{FF2B5EF4-FFF2-40B4-BE49-F238E27FC236}">
                  <a16:creationId xmlns:a16="http://schemas.microsoft.com/office/drawing/2014/main" id="{A4AE6E0C-3CA6-994F-BEA4-8112452E9C44}"/>
                </a:ext>
              </a:extLst>
            </p:cNvPr>
            <p:cNvCxnSpPr/>
            <p:nvPr/>
          </p:nvCxnSpPr>
          <p:spPr>
            <a:xfrm>
              <a:off x="5997402" y="4075557"/>
              <a:ext cx="8198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153">
              <a:extLst>
                <a:ext uri="{FF2B5EF4-FFF2-40B4-BE49-F238E27FC236}">
                  <a16:creationId xmlns:a16="http://schemas.microsoft.com/office/drawing/2014/main" id="{F46FB70B-602F-0C47-AA14-B2727B10C412}"/>
                </a:ext>
              </a:extLst>
            </p:cNvPr>
            <p:cNvCxnSpPr/>
            <p:nvPr/>
          </p:nvCxnSpPr>
          <p:spPr>
            <a:xfrm flipH="1" flipV="1">
              <a:off x="4917997" y="4069845"/>
              <a:ext cx="62281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3D01F1-4B75-B146-9F55-7C968E6E95FB}"/>
              </a:ext>
            </a:extLst>
          </p:cNvPr>
          <p:cNvGrpSpPr/>
          <p:nvPr/>
        </p:nvGrpSpPr>
        <p:grpSpPr>
          <a:xfrm>
            <a:off x="1647703" y="2670316"/>
            <a:ext cx="4318983" cy="359714"/>
            <a:chOff x="2509476" y="4124612"/>
            <a:chExt cx="4318983" cy="359714"/>
          </a:xfrm>
        </p:grpSpPr>
        <p:cxnSp>
          <p:nvCxnSpPr>
            <p:cNvPr id="56" name="直接连接符 97">
              <a:extLst>
                <a:ext uri="{FF2B5EF4-FFF2-40B4-BE49-F238E27FC236}">
                  <a16:creationId xmlns:a16="http://schemas.microsoft.com/office/drawing/2014/main" id="{8F4C7697-4619-A342-B4F6-A1AE6A798B38}"/>
                </a:ext>
              </a:extLst>
            </p:cNvPr>
            <p:cNvCxnSpPr/>
            <p:nvPr/>
          </p:nvCxnSpPr>
          <p:spPr>
            <a:xfrm>
              <a:off x="2520210" y="4214618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8979F10-9CD4-BF40-9570-ED7BC4C39363}"/>
                    </a:ext>
                  </a:extLst>
                </p:cNvPr>
                <p:cNvSpPr txBox="1"/>
                <p:nvPr/>
              </p:nvSpPr>
              <p:spPr>
                <a:xfrm>
                  <a:off x="4444404" y="4124612"/>
                  <a:ext cx="349506" cy="359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8979F10-9CD4-BF40-9570-ED7BC4C39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404" y="4124612"/>
                  <a:ext cx="349506" cy="359714"/>
                </a:xfrm>
                <a:prstGeom prst="rect">
                  <a:avLst/>
                </a:prstGeom>
                <a:blipFill>
                  <a:blip r:embed="rId24"/>
                  <a:stretch>
                    <a:fillRect r="-344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箭头连接符 121">
              <a:extLst>
                <a:ext uri="{FF2B5EF4-FFF2-40B4-BE49-F238E27FC236}">
                  <a16:creationId xmlns:a16="http://schemas.microsoft.com/office/drawing/2014/main" id="{7BB12E69-E94B-4E4E-8ABD-B0CD8F00A962}"/>
                </a:ext>
              </a:extLst>
            </p:cNvPr>
            <p:cNvCxnSpPr/>
            <p:nvPr/>
          </p:nvCxnSpPr>
          <p:spPr>
            <a:xfrm>
              <a:off x="4923451" y="4319799"/>
              <a:ext cx="19050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56">
              <a:extLst>
                <a:ext uri="{FF2B5EF4-FFF2-40B4-BE49-F238E27FC236}">
                  <a16:creationId xmlns:a16="http://schemas.microsoft.com/office/drawing/2014/main" id="{55A7FE61-7416-7743-8345-B1E4F99A585F}"/>
                </a:ext>
              </a:extLst>
            </p:cNvPr>
            <p:cNvCxnSpPr>
              <a:stCxn id="64" idx="1"/>
            </p:cNvCxnSpPr>
            <p:nvPr/>
          </p:nvCxnSpPr>
          <p:spPr>
            <a:xfrm flipH="1">
              <a:off x="2509476" y="4304469"/>
              <a:ext cx="1934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5919C1F-A7D0-7842-A523-994FC01D4F62}"/>
              </a:ext>
            </a:extLst>
          </p:cNvPr>
          <p:cNvGrpSpPr/>
          <p:nvPr/>
        </p:nvGrpSpPr>
        <p:grpSpPr>
          <a:xfrm>
            <a:off x="1643683" y="2191387"/>
            <a:ext cx="1564887" cy="339328"/>
            <a:chOff x="2505456" y="3645683"/>
            <a:chExt cx="1564887" cy="339328"/>
          </a:xfrm>
        </p:grpSpPr>
        <p:cxnSp>
          <p:nvCxnSpPr>
            <p:cNvPr id="53" name="直接连接符 93">
              <a:extLst>
                <a:ext uri="{FF2B5EF4-FFF2-40B4-BE49-F238E27FC236}">
                  <a16:creationId xmlns:a16="http://schemas.microsoft.com/office/drawing/2014/main" id="{E157F2ED-878C-044E-B856-4415FD7E28CC}"/>
                </a:ext>
              </a:extLst>
            </p:cNvPr>
            <p:cNvCxnSpPr/>
            <p:nvPr/>
          </p:nvCxnSpPr>
          <p:spPr>
            <a:xfrm>
              <a:off x="2505456" y="3731727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95">
              <a:extLst>
                <a:ext uri="{FF2B5EF4-FFF2-40B4-BE49-F238E27FC236}">
                  <a16:creationId xmlns:a16="http://schemas.microsoft.com/office/drawing/2014/main" id="{761C59A2-F5BA-E240-818A-DF4C67045D8E}"/>
                </a:ext>
              </a:extLst>
            </p:cNvPr>
            <p:cNvCxnSpPr/>
            <p:nvPr/>
          </p:nvCxnSpPr>
          <p:spPr>
            <a:xfrm>
              <a:off x="3355264" y="3737837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C6AC4-CDE2-6C41-A9EB-6767F8715604}"/>
                    </a:ext>
                  </a:extLst>
                </p:cNvPr>
                <p:cNvSpPr txBox="1"/>
                <p:nvPr/>
              </p:nvSpPr>
              <p:spPr>
                <a:xfrm>
                  <a:off x="2613454" y="3645683"/>
                  <a:ext cx="2641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/>
                              </a:rPr>
                              <m:t>𝛽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  <a:ea typeface="Cambria Math"/>
                              </a:rPr>
                              <m:t>∆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C6AC4-CDE2-6C41-A9EB-6767F8715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454" y="3645683"/>
                  <a:ext cx="264160" cy="338554"/>
                </a:xfrm>
                <a:prstGeom prst="rect">
                  <a:avLst/>
                </a:prstGeom>
                <a:blipFill>
                  <a:blip r:embed="rId25"/>
                  <a:stretch>
                    <a:fillRect r="-95455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E7967D3-D7BE-9A46-8CB7-0E67DC1AAEAC}"/>
                    </a:ext>
                  </a:extLst>
                </p:cNvPr>
                <p:cNvSpPr txBox="1"/>
                <p:nvPr/>
              </p:nvSpPr>
              <p:spPr>
                <a:xfrm>
                  <a:off x="3424312" y="3646457"/>
                  <a:ext cx="3495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  <a:ea typeface="Cambria Math"/>
                              </a:rPr>
                              <m:t>∆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E7967D3-D7BE-9A46-8CB7-0E67DC1AA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312" y="3646457"/>
                  <a:ext cx="349506" cy="338554"/>
                </a:xfrm>
                <a:prstGeom prst="rect">
                  <a:avLst/>
                </a:prstGeom>
                <a:blipFill>
                  <a:blip r:embed="rId2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箭头连接符 123">
              <a:extLst>
                <a:ext uri="{FF2B5EF4-FFF2-40B4-BE49-F238E27FC236}">
                  <a16:creationId xmlns:a16="http://schemas.microsoft.com/office/drawing/2014/main" id="{D85AAC5B-A4C4-E347-8811-2ECDA6E62F71}"/>
                </a:ext>
              </a:extLst>
            </p:cNvPr>
            <p:cNvCxnSpPr/>
            <p:nvPr/>
          </p:nvCxnSpPr>
          <p:spPr>
            <a:xfrm>
              <a:off x="3969550" y="3831197"/>
              <a:ext cx="100793" cy="4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48">
              <a:extLst>
                <a:ext uri="{FF2B5EF4-FFF2-40B4-BE49-F238E27FC236}">
                  <a16:creationId xmlns:a16="http://schemas.microsoft.com/office/drawing/2014/main" id="{7038B7FE-C546-F94A-9CDE-75B413B2BC15}"/>
                </a:ext>
              </a:extLst>
            </p:cNvPr>
            <p:cNvCxnSpPr/>
            <p:nvPr/>
          </p:nvCxnSpPr>
          <p:spPr>
            <a:xfrm flipV="1">
              <a:off x="3199219" y="3833886"/>
              <a:ext cx="1585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149">
              <a:extLst>
                <a:ext uri="{FF2B5EF4-FFF2-40B4-BE49-F238E27FC236}">
                  <a16:creationId xmlns:a16="http://schemas.microsoft.com/office/drawing/2014/main" id="{63D175C1-FE65-9E46-AB75-9C4F46924C99}"/>
                </a:ext>
              </a:extLst>
            </p:cNvPr>
            <p:cNvCxnSpPr/>
            <p:nvPr/>
          </p:nvCxnSpPr>
          <p:spPr>
            <a:xfrm flipH="1">
              <a:off x="2505456" y="3833887"/>
              <a:ext cx="122777" cy="302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111">
              <a:extLst>
                <a:ext uri="{FF2B5EF4-FFF2-40B4-BE49-F238E27FC236}">
                  <a16:creationId xmlns:a16="http://schemas.microsoft.com/office/drawing/2014/main" id="{E8A9FFD5-AC1B-6B4E-AB1A-E48F2ED109C2}"/>
                </a:ext>
              </a:extLst>
            </p:cNvPr>
            <p:cNvCxnSpPr/>
            <p:nvPr/>
          </p:nvCxnSpPr>
          <p:spPr>
            <a:xfrm flipH="1">
              <a:off x="3344364" y="3828184"/>
              <a:ext cx="122777" cy="302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直接连接符 2">
            <a:extLst>
              <a:ext uri="{FF2B5EF4-FFF2-40B4-BE49-F238E27FC236}">
                <a16:creationId xmlns:a16="http://schemas.microsoft.com/office/drawing/2014/main" id="{994B532C-9818-334B-B8F6-46CCC9B45257}"/>
              </a:ext>
            </a:extLst>
          </p:cNvPr>
          <p:cNvCxnSpPr/>
          <p:nvPr/>
        </p:nvCxnSpPr>
        <p:spPr>
          <a:xfrm flipV="1">
            <a:off x="1647703" y="2970685"/>
            <a:ext cx="6755" cy="1105796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87">
            <a:extLst>
              <a:ext uri="{FF2B5EF4-FFF2-40B4-BE49-F238E27FC236}">
                <a16:creationId xmlns:a16="http://schemas.microsoft.com/office/drawing/2014/main" id="{5D100D97-D036-C04B-B840-54DF18096473}"/>
              </a:ext>
            </a:extLst>
          </p:cNvPr>
          <p:cNvCxnSpPr/>
          <p:nvPr/>
        </p:nvCxnSpPr>
        <p:spPr>
          <a:xfrm flipH="1" flipV="1">
            <a:off x="2489347" y="3221706"/>
            <a:ext cx="6608" cy="878562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8">
            <a:extLst>
              <a:ext uri="{FF2B5EF4-FFF2-40B4-BE49-F238E27FC236}">
                <a16:creationId xmlns:a16="http://schemas.microsoft.com/office/drawing/2014/main" id="{416A786F-B895-EE4B-B1F2-B70B016A4825}"/>
              </a:ext>
            </a:extLst>
          </p:cNvPr>
          <p:cNvCxnSpPr/>
          <p:nvPr/>
        </p:nvCxnSpPr>
        <p:spPr>
          <a:xfrm flipV="1">
            <a:off x="3184261" y="2373888"/>
            <a:ext cx="24309" cy="173949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>
            <a:extLst>
              <a:ext uri="{FF2B5EF4-FFF2-40B4-BE49-F238E27FC236}">
                <a16:creationId xmlns:a16="http://schemas.microsoft.com/office/drawing/2014/main" id="{A8F298EE-83B4-AE47-80E7-9655B4EA167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1089811" y="1779341"/>
            <a:ext cx="354917" cy="27432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B0A1A77-885B-C840-ABEC-831DED405E29}"/>
              </a:ext>
            </a:extLst>
          </p:cNvPr>
          <p:cNvSpPr txBox="1"/>
          <p:nvPr/>
        </p:nvSpPr>
        <p:spPr>
          <a:xfrm>
            <a:off x="1200668" y="1523821"/>
            <a:ext cx="1246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CCC688B5-4D7E-E244-BE20-2991E7EE7E8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5774122" y="1779341"/>
            <a:ext cx="354917" cy="27432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3F1F604-A290-F44C-BB73-44AFA9C73999}"/>
              </a:ext>
            </a:extLst>
          </p:cNvPr>
          <p:cNvSpPr txBox="1"/>
          <p:nvPr/>
        </p:nvSpPr>
        <p:spPr>
          <a:xfrm>
            <a:off x="5855968" y="1523821"/>
            <a:ext cx="1246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A092B4C-4CAD-B245-B762-B045EC6EA416}"/>
              </a:ext>
            </a:extLst>
          </p:cNvPr>
          <p:cNvGrpSpPr/>
          <p:nvPr/>
        </p:nvGrpSpPr>
        <p:grpSpPr>
          <a:xfrm>
            <a:off x="2488912" y="2440766"/>
            <a:ext cx="1580700" cy="338554"/>
            <a:chOff x="3350685" y="3895062"/>
            <a:chExt cx="1580700" cy="338554"/>
          </a:xfrm>
        </p:grpSpPr>
        <p:cxnSp>
          <p:nvCxnSpPr>
            <p:cNvPr id="55" name="直接连接符 96">
              <a:extLst>
                <a:ext uri="{FF2B5EF4-FFF2-40B4-BE49-F238E27FC236}">
                  <a16:creationId xmlns:a16="http://schemas.microsoft.com/office/drawing/2014/main" id="{85E33E87-A1AC-9241-9A77-6AA361FA7902}"/>
                </a:ext>
              </a:extLst>
            </p:cNvPr>
            <p:cNvCxnSpPr/>
            <p:nvPr/>
          </p:nvCxnSpPr>
          <p:spPr>
            <a:xfrm>
              <a:off x="3355264" y="3959158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25">
              <a:extLst>
                <a:ext uri="{FF2B5EF4-FFF2-40B4-BE49-F238E27FC236}">
                  <a16:creationId xmlns:a16="http://schemas.microsoft.com/office/drawing/2014/main" id="{76B991BB-7C32-D945-AED1-63A984B21322}"/>
                </a:ext>
              </a:extLst>
            </p:cNvPr>
            <p:cNvCxnSpPr/>
            <p:nvPr/>
          </p:nvCxnSpPr>
          <p:spPr>
            <a:xfrm flipV="1">
              <a:off x="4335217" y="4064965"/>
              <a:ext cx="596168" cy="416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29">
              <a:extLst>
                <a:ext uri="{FF2B5EF4-FFF2-40B4-BE49-F238E27FC236}">
                  <a16:creationId xmlns:a16="http://schemas.microsoft.com/office/drawing/2014/main" id="{895B3161-AF04-4348-B9BE-F097EBFB54C9}"/>
                </a:ext>
              </a:extLst>
            </p:cNvPr>
            <p:cNvCxnSpPr>
              <a:stCxn id="86" idx="1"/>
            </p:cNvCxnSpPr>
            <p:nvPr/>
          </p:nvCxnSpPr>
          <p:spPr>
            <a:xfrm flipH="1">
              <a:off x="3350685" y="4064339"/>
              <a:ext cx="566483" cy="47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0E86E0AC-1D61-9E4C-9825-8926F85F66A6}"/>
                    </a:ext>
                  </a:extLst>
                </p:cNvPr>
                <p:cNvSpPr txBox="1"/>
                <p:nvPr/>
              </p:nvSpPr>
              <p:spPr>
                <a:xfrm>
                  <a:off x="3917168" y="3895062"/>
                  <a:ext cx="349506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  <a:ea typeface="Cambria Math"/>
                              </a:rPr>
                              <m:t>∆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0E86E0AC-1D61-9E4C-9825-8926F85F6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168" y="3895062"/>
                  <a:ext cx="349506" cy="338554"/>
                </a:xfrm>
                <a:prstGeom prst="rect">
                  <a:avLst/>
                </a:prstGeom>
                <a:blipFill>
                  <a:blip r:embed="rId29"/>
                  <a:stretch>
                    <a:fillRect r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220E2C8-40C7-0443-9B62-DD2BD2C1F396}"/>
              </a:ext>
            </a:extLst>
          </p:cNvPr>
          <p:cNvGrpSpPr/>
          <p:nvPr/>
        </p:nvGrpSpPr>
        <p:grpSpPr>
          <a:xfrm>
            <a:off x="2488910" y="2947424"/>
            <a:ext cx="3477776" cy="359714"/>
            <a:chOff x="3350683" y="4401720"/>
            <a:chExt cx="3477776" cy="359714"/>
          </a:xfrm>
        </p:grpSpPr>
        <p:cxnSp>
          <p:nvCxnSpPr>
            <p:cNvPr id="57" name="直接连接符 98">
              <a:extLst>
                <a:ext uri="{FF2B5EF4-FFF2-40B4-BE49-F238E27FC236}">
                  <a16:creationId xmlns:a16="http://schemas.microsoft.com/office/drawing/2014/main" id="{880D4DB9-3F30-4646-9C41-BA86B3BCD6DB}"/>
                </a:ext>
              </a:extLst>
            </p:cNvPr>
            <p:cNvCxnSpPr/>
            <p:nvPr/>
          </p:nvCxnSpPr>
          <p:spPr>
            <a:xfrm>
              <a:off x="3350683" y="4476396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118">
              <a:extLst>
                <a:ext uri="{FF2B5EF4-FFF2-40B4-BE49-F238E27FC236}">
                  <a16:creationId xmlns:a16="http://schemas.microsoft.com/office/drawing/2014/main" id="{DFDF8CC8-2686-2A40-9F3D-2D0B86E98667}"/>
                </a:ext>
              </a:extLst>
            </p:cNvPr>
            <p:cNvCxnSpPr/>
            <p:nvPr/>
          </p:nvCxnSpPr>
          <p:spPr>
            <a:xfrm flipV="1">
              <a:off x="5291629" y="4581580"/>
              <a:ext cx="1536830" cy="144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151">
              <a:extLst>
                <a:ext uri="{FF2B5EF4-FFF2-40B4-BE49-F238E27FC236}">
                  <a16:creationId xmlns:a16="http://schemas.microsoft.com/office/drawing/2014/main" id="{89B70A3C-F674-CA4C-9FA2-A8E0053DC3E4}"/>
                </a:ext>
              </a:extLst>
            </p:cNvPr>
            <p:cNvCxnSpPr/>
            <p:nvPr/>
          </p:nvCxnSpPr>
          <p:spPr>
            <a:xfrm flipH="1">
              <a:off x="3350685" y="4581577"/>
              <a:ext cx="1456671" cy="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6155A6C-D33D-5743-B705-BD75B157EDB3}"/>
                    </a:ext>
                  </a:extLst>
                </p:cNvPr>
                <p:cNvSpPr txBox="1"/>
                <p:nvPr/>
              </p:nvSpPr>
              <p:spPr>
                <a:xfrm>
                  <a:off x="4793910" y="4401720"/>
                  <a:ext cx="349506" cy="3597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6155A6C-D33D-5743-B705-BD75B157E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910" y="4401720"/>
                  <a:ext cx="349506" cy="359714"/>
                </a:xfrm>
                <a:prstGeom prst="rect">
                  <a:avLst/>
                </a:prstGeom>
                <a:blipFill>
                  <a:blip r:embed="rId30"/>
                  <a:stretch>
                    <a:fillRect r="-39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直接箭头连接符 47">
            <a:extLst>
              <a:ext uri="{FF2B5EF4-FFF2-40B4-BE49-F238E27FC236}">
                <a16:creationId xmlns:a16="http://schemas.microsoft.com/office/drawing/2014/main" id="{345466DC-B337-554C-8D99-7219E3F0186B}"/>
              </a:ext>
            </a:extLst>
          </p:cNvPr>
          <p:cNvCxnSpPr/>
          <p:nvPr/>
        </p:nvCxnSpPr>
        <p:spPr>
          <a:xfrm>
            <a:off x="1380896" y="1915357"/>
            <a:ext cx="182880" cy="1"/>
          </a:xfrm>
          <a:prstGeom prst="straightConnector1">
            <a:avLst/>
          </a:prstGeom>
          <a:ln w="12700">
            <a:solidFill>
              <a:schemeClr val="tx1"/>
            </a:solidFill>
            <a:headEnd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7039865-9D84-7F48-93BF-FC1AED302C8F}"/>
                  </a:ext>
                </a:extLst>
              </p:cNvPr>
              <p:cNvSpPr txBox="1"/>
              <p:nvPr/>
            </p:nvSpPr>
            <p:spPr>
              <a:xfrm>
                <a:off x="1339660" y="1829200"/>
                <a:ext cx="3291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7039865-9D84-7F48-93BF-FC1AED302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660" y="1829200"/>
                <a:ext cx="329184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47">
            <a:extLst>
              <a:ext uri="{FF2B5EF4-FFF2-40B4-BE49-F238E27FC236}">
                <a16:creationId xmlns:a16="http://schemas.microsoft.com/office/drawing/2014/main" id="{5469B20D-29EB-1541-BF48-DF885267FC2A}"/>
              </a:ext>
            </a:extLst>
          </p:cNvPr>
          <p:cNvCxnSpPr/>
          <p:nvPr/>
        </p:nvCxnSpPr>
        <p:spPr>
          <a:xfrm>
            <a:off x="5511412" y="1912638"/>
            <a:ext cx="182880" cy="1"/>
          </a:xfrm>
          <a:prstGeom prst="straightConnector1">
            <a:avLst/>
          </a:prstGeom>
          <a:ln w="12700">
            <a:solidFill>
              <a:schemeClr val="tx1"/>
            </a:solidFill>
            <a:headEnd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23">
                <a:extLst>
                  <a:ext uri="{FF2B5EF4-FFF2-40B4-BE49-F238E27FC236}">
                    <a16:creationId xmlns:a16="http://schemas.microsoft.com/office/drawing/2014/main" id="{A38EA70B-AAD1-1B48-B6A5-CD07F9AF396D}"/>
                  </a:ext>
                </a:extLst>
              </p:cNvPr>
              <p:cNvSpPr txBox="1"/>
              <p:nvPr/>
            </p:nvSpPr>
            <p:spPr>
              <a:xfrm>
                <a:off x="6166761" y="1701498"/>
                <a:ext cx="3305056" cy="2328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4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∵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≪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,</m:t>
                                  </m:r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 </m:t>
                                  </m:r>
                                  <m:r>
                                    <a:rPr lang="en-US" altLang="zh-CN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zh-CN" alt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≈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本框 23">
                <a:extLst>
                  <a:ext uri="{FF2B5EF4-FFF2-40B4-BE49-F238E27FC236}">
                    <a16:creationId xmlns:a16="http://schemas.microsoft.com/office/drawing/2014/main" id="{A38EA70B-AAD1-1B48-B6A5-CD07F9AF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61" y="1701498"/>
                <a:ext cx="3305056" cy="23280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1">
                <a:extLst>
                  <a:ext uri="{FF2B5EF4-FFF2-40B4-BE49-F238E27FC236}">
                    <a16:creationId xmlns:a16="http://schemas.microsoft.com/office/drawing/2014/main" id="{E9B9528B-45D2-F34C-A2F3-9162C6A20D27}"/>
                  </a:ext>
                </a:extLst>
              </p:cNvPr>
              <p:cNvSpPr txBox="1"/>
              <p:nvPr/>
            </p:nvSpPr>
            <p:spPr>
              <a:xfrm>
                <a:off x="433981" y="4314319"/>
                <a:ext cx="8428437" cy="742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𝑇𝑜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𝑐𝑜𝑚𝑝𝑢𝑡𝑒𝑑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18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𝛼𝛽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𝛥</m:t>
                              </m:r>
                            </m:sub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zh-CN" altLang="en-US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≈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文本框 11">
                <a:extLst>
                  <a:ext uri="{FF2B5EF4-FFF2-40B4-BE49-F238E27FC236}">
                    <a16:creationId xmlns:a16="http://schemas.microsoft.com/office/drawing/2014/main" id="{E9B9528B-45D2-F34C-A2F3-9162C6A20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81" y="4314319"/>
                <a:ext cx="8428437" cy="742383"/>
              </a:xfrm>
              <a:prstGeom prst="rect">
                <a:avLst/>
              </a:prstGeom>
              <a:blipFill>
                <a:blip r:embed="rId3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29FADE6-60D6-6446-B3DE-7148E7391158}"/>
              </a:ext>
            </a:extLst>
          </p:cNvPr>
          <p:cNvGrpSpPr/>
          <p:nvPr/>
        </p:nvGrpSpPr>
        <p:grpSpPr>
          <a:xfrm>
            <a:off x="2632797" y="4598502"/>
            <a:ext cx="5840713" cy="1860624"/>
            <a:chOff x="2632797" y="4412974"/>
            <a:chExt cx="5840713" cy="1860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9">
                  <a:extLst>
                    <a:ext uri="{FF2B5EF4-FFF2-40B4-BE49-F238E27FC236}">
                      <a16:creationId xmlns:a16="http://schemas.microsoft.com/office/drawing/2014/main" id="{B6D7DDE9-3D2D-4B4E-BDAC-E18FC29A4F37}"/>
                    </a:ext>
                  </a:extLst>
                </p:cNvPr>
                <p:cNvSpPr txBox="1"/>
                <p:nvPr/>
              </p:nvSpPr>
              <p:spPr>
                <a:xfrm>
                  <a:off x="2802726" y="5015497"/>
                  <a:ext cx="5670784" cy="12581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𝒅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𝒅</m:t>
                            </m:r>
                          </m:sub>
                        </m:sSub>
                        <m:r>
                          <a:rPr lang="en-US" altLang="zh-CN" sz="1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𝒑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1400" b="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4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400" b="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+2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400" b="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+2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400" b="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+2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altLang="zh-CN" sz="1400" b="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zh-CN" altLang="en-US" sz="1400" b="0" i="1">
                            <a:latin typeface="Cambria Math" panose="02040503050406030204" pitchFamily="18" charset="0"/>
                          </a:rPr>
                          <m:t>𝛼𝛽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𝛥</m:t>
                            </m:r>
                          </m:sub>
                          <m:sup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zh-CN" altLang="en-US" sz="1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𝛥</m:t>
                            </m:r>
                          </m:sub>
                        </m:sSub>
                        <m:r>
                          <a:rPr lang="en-US" altLang="zh-CN" sz="1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zh-CN" altLang="en-US" sz="1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 </m:t>
                            </m:r>
                            <m:r>
                              <a:rPr lang="en-US" altLang="zh-CN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𝛥</m:t>
                            </m:r>
                          </m:sub>
                        </m:sSub>
                      </m:oMath>
                    </m:oMathPara>
                  </a14:m>
                  <a:endParaRPr lang="en-US" altLang="zh-CN" sz="1400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≈</m:t>
                      </m:r>
                    </m:oMath>
                  </a14:m>
                  <a:r>
                    <a:rPr lang="en-US" altLang="zh-CN" sz="1400" dirty="0">
                      <a:ea typeface="微软雅黑" panose="020B0503020204020204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4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Sup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1400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400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400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−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𝛼𝛽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Sup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𝛥</m:t>
                          </m:r>
                        </m:sub>
                        <m:sup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2</m:t>
                          </m:r>
                        </m:sup>
                      </m:sSubSup>
                    </m:oMath>
                  </a14:m>
                  <a:endParaRPr lang="en-US" altLang="zh-CN" sz="1400" dirty="0">
                    <a:ea typeface="微软雅黑" panose="020B0503020204020204" charset="-122"/>
                  </a:endParaRPr>
                </a:p>
                <a:p>
                  <a:endParaRPr lang="en-US" altLang="zh-CN" sz="1400" i="1" dirty="0">
                    <a:latin typeface="Cambria Math" panose="02040503050406030204" pitchFamily="18" charset="0"/>
                    <a:ea typeface="微软雅黑" panose="020B0503020204020204" charset="-122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𝒅</m:t>
                          </m:r>
                        </m:sub>
                      </m:sSub>
                      <m:r>
                        <a:rPr lang="en-US" altLang="zh-CN" sz="1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𝒅</m:t>
                          </m:r>
                        </m:sub>
                      </m:sSub>
                      <m:r>
                        <a:rPr lang="en-US" altLang="zh-CN" sz="1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𝒑</m:t>
                          </m:r>
                        </m:sub>
                      </m:sSub>
                      <m:r>
                        <a:rPr lang="en-US" altLang="zh-CN" sz="1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𝒑</m:t>
                          </m:r>
                        </m:sub>
                      </m:sSub>
                      <m:r>
                        <a:rPr lang="en-US" altLang="zh-CN" sz="1400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</m:oMath>
                  </a14:m>
                  <a:r>
                    <a:rPr lang="en-US" altLang="zh-CN" sz="1400" dirty="0">
                      <a:ea typeface="微软雅黑" panose="020B0503020204020204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1400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400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1400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𝛥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14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a14:m>
                  <a:endParaRPr lang="en-US" altLang="zh-CN" sz="1400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9" name="文本框 9">
                  <a:extLst>
                    <a:ext uri="{FF2B5EF4-FFF2-40B4-BE49-F238E27FC236}">
                      <a16:creationId xmlns:a16="http://schemas.microsoft.com/office/drawing/2014/main" id="{B6D7DDE9-3D2D-4B4E-BDAC-E18FC29A4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726" y="5015497"/>
                  <a:ext cx="5670784" cy="125810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E1EF060-8318-6847-A056-C2D59CBB6AD2}"/>
                </a:ext>
              </a:extLst>
            </p:cNvPr>
            <p:cNvCxnSpPr/>
            <p:nvPr/>
          </p:nvCxnSpPr>
          <p:spPr>
            <a:xfrm flipH="1">
              <a:off x="3396588" y="4412974"/>
              <a:ext cx="17629" cy="728869"/>
            </a:xfrm>
            <a:prstGeom prst="straightConnector1">
              <a:avLst/>
            </a:prstGeom>
            <a:ln w="19050">
              <a:solidFill>
                <a:srgbClr val="18B7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DBBDB37-C04A-1044-B98E-6E2293B4E179}"/>
                </a:ext>
              </a:extLst>
            </p:cNvPr>
            <p:cNvCxnSpPr>
              <a:cxnSpLocks/>
            </p:cNvCxnSpPr>
            <p:nvPr/>
          </p:nvCxnSpPr>
          <p:spPr>
            <a:xfrm>
              <a:off x="2632797" y="4811211"/>
              <a:ext cx="247963" cy="1256745"/>
            </a:xfrm>
            <a:prstGeom prst="straightConnector1">
              <a:avLst/>
            </a:prstGeom>
            <a:ln w="190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1086B97-A094-AF4A-9A3E-64A002FF4935}"/>
              </a:ext>
            </a:extLst>
          </p:cNvPr>
          <p:cNvGrpSpPr/>
          <p:nvPr/>
        </p:nvGrpSpPr>
        <p:grpSpPr>
          <a:xfrm>
            <a:off x="3849618" y="1119809"/>
            <a:ext cx="2890816" cy="958147"/>
            <a:chOff x="3849618" y="1119809"/>
            <a:chExt cx="2890816" cy="9581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BBC4E90-4435-AB4C-A453-F60E97B71E60}"/>
                    </a:ext>
                  </a:extLst>
                </p:cNvPr>
                <p:cNvSpPr txBox="1"/>
                <p:nvPr/>
              </p:nvSpPr>
              <p:spPr>
                <a:xfrm>
                  <a:off x="4427699" y="1119809"/>
                  <a:ext cx="23127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Distance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computed: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BBC4E90-4435-AB4C-A453-F60E97B71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699" y="1119809"/>
                  <a:ext cx="2312735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2186" t="-6667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423A200-D270-1142-8281-133718424E75}"/>
                </a:ext>
              </a:extLst>
            </p:cNvPr>
            <p:cNvSpPr/>
            <p:nvPr/>
          </p:nvSpPr>
          <p:spPr>
            <a:xfrm>
              <a:off x="3849618" y="1734826"/>
              <a:ext cx="397973" cy="3431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40E54F8-C81A-AD4F-B0CB-899A0657C1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4418" y="1423395"/>
              <a:ext cx="332717" cy="334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75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4115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5 -0.0007 L 0.13299 -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99 -0.0007 L 0.21233 -0.00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33 -0.0007 L 0.30608 -0.000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108" grpId="0"/>
      <p:bldP spid="1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B89-7AB1-F54B-9936-5E99BC1C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mobility affect ranging accuracy</a:t>
            </a:r>
            <a:endParaRPr lang="en-US" dirty="0"/>
          </a:p>
        </p:txBody>
      </p:sp>
      <p:sp>
        <p:nvSpPr>
          <p:cNvPr id="107" name="Content Placeholder 106">
            <a:extLst>
              <a:ext uri="{FF2B5EF4-FFF2-40B4-BE49-F238E27FC236}">
                <a16:creationId xmlns:a16="http://schemas.microsoft.com/office/drawing/2014/main" id="{2987943B-E5BE-F748-A87F-59F4C01E4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46AF8-7547-2A49-AE81-114D5139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8F23B-2FE3-2E4D-8A6E-943A1BA2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6" name="直接连接符 89">
            <a:extLst>
              <a:ext uri="{FF2B5EF4-FFF2-40B4-BE49-F238E27FC236}">
                <a16:creationId xmlns:a16="http://schemas.microsoft.com/office/drawing/2014/main" id="{6E29D1EE-EF4F-B04A-877A-70955E8F4054}"/>
              </a:ext>
            </a:extLst>
          </p:cNvPr>
          <p:cNvCxnSpPr/>
          <p:nvPr/>
        </p:nvCxnSpPr>
        <p:spPr>
          <a:xfrm flipH="1" flipV="1">
            <a:off x="4068434" y="2730930"/>
            <a:ext cx="1178" cy="1345551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710BF30-4A22-3F4A-A2A5-D5CD991C58B1}"/>
              </a:ext>
            </a:extLst>
          </p:cNvPr>
          <p:cNvGrpSpPr/>
          <p:nvPr/>
        </p:nvGrpSpPr>
        <p:grpSpPr>
          <a:xfrm>
            <a:off x="1162155" y="3358689"/>
            <a:ext cx="3469182" cy="842682"/>
            <a:chOff x="2023928" y="4812985"/>
            <a:chExt cx="3469182" cy="8426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825BFE-529B-B540-9826-D2EC50344BC7}"/>
                </a:ext>
              </a:extLst>
            </p:cNvPr>
            <p:cNvSpPr txBox="1"/>
            <p:nvPr/>
          </p:nvSpPr>
          <p:spPr>
            <a:xfrm>
              <a:off x="2023928" y="5409446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A98EF0-F68A-E345-9029-6B0FAE40900D}"/>
                </a:ext>
              </a:extLst>
            </p:cNvPr>
            <p:cNvSpPr txBox="1"/>
            <p:nvPr/>
          </p:nvSpPr>
          <p:spPr>
            <a:xfrm>
              <a:off x="2028325" y="4812985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B3A80DB9-61EC-524B-B74D-43DDD39CB8FF}"/>
                </a:ext>
              </a:extLst>
            </p:cNvPr>
            <p:cNvCxnSpPr/>
            <p:nvPr/>
          </p:nvCxnSpPr>
          <p:spPr>
            <a:xfrm>
              <a:off x="2205703" y="5547914"/>
              <a:ext cx="3287407" cy="13301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8">
              <a:extLst>
                <a:ext uri="{FF2B5EF4-FFF2-40B4-BE49-F238E27FC236}">
                  <a16:creationId xmlns:a16="http://schemas.microsoft.com/office/drawing/2014/main" id="{24B85809-63F1-9247-AD8A-06FFC5086F52}"/>
                </a:ext>
              </a:extLst>
            </p:cNvPr>
            <p:cNvCxnSpPr/>
            <p:nvPr/>
          </p:nvCxnSpPr>
          <p:spPr>
            <a:xfrm>
              <a:off x="2205702" y="4928866"/>
              <a:ext cx="3287407" cy="13301"/>
            </a:xfrm>
            <a:prstGeom prst="line">
              <a:avLst/>
            </a:prstGeom>
            <a:ln w="15875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74C4A3-7939-D142-86C9-5994B806E9A7}"/>
              </a:ext>
            </a:extLst>
          </p:cNvPr>
          <p:cNvSpPr txBox="1"/>
          <p:nvPr/>
        </p:nvSpPr>
        <p:spPr>
          <a:xfrm>
            <a:off x="4330159" y="3508163"/>
            <a:ext cx="6157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4660F-C0E0-8D4B-82CF-A291FC1844DC}"/>
              </a:ext>
            </a:extLst>
          </p:cNvPr>
          <p:cNvSpPr txBox="1"/>
          <p:nvPr/>
        </p:nvSpPr>
        <p:spPr>
          <a:xfrm>
            <a:off x="4330160" y="3830260"/>
            <a:ext cx="6157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45421A-4CB9-1F49-A815-74D4069849BF}"/>
              </a:ext>
            </a:extLst>
          </p:cNvPr>
          <p:cNvGrpSpPr/>
          <p:nvPr/>
        </p:nvGrpSpPr>
        <p:grpSpPr>
          <a:xfrm>
            <a:off x="1662585" y="3474571"/>
            <a:ext cx="451677" cy="619047"/>
            <a:chOff x="2524358" y="4928867"/>
            <a:chExt cx="451677" cy="61904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EF8AB1-F272-184A-AF16-E5C5D5AC580E}"/>
                </a:ext>
              </a:extLst>
            </p:cNvPr>
            <p:cNvCxnSpPr/>
            <p:nvPr/>
          </p:nvCxnSpPr>
          <p:spPr>
            <a:xfrm flipV="1">
              <a:off x="2524358" y="4928867"/>
              <a:ext cx="167079" cy="6190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457C897-D5B1-F746-A20C-9359A1FC2DA4}"/>
                    </a:ext>
                  </a:extLst>
                </p:cNvPr>
                <p:cNvSpPr txBox="1"/>
                <p:nvPr/>
              </p:nvSpPr>
              <p:spPr>
                <a:xfrm>
                  <a:off x="2607897" y="5011168"/>
                  <a:ext cx="3681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457C897-D5B1-F746-A20C-9359A1FC2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897" y="5011168"/>
                  <a:ext cx="368138" cy="338554"/>
                </a:xfrm>
                <a:prstGeom prst="rect">
                  <a:avLst/>
                </a:prstGeom>
                <a:blipFill>
                  <a:blip r:embed="rId3"/>
                  <a:stretch>
                    <a:fillRect r="-4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B3EDDCF-6931-C448-8DC5-7742FE11EE4C}"/>
              </a:ext>
            </a:extLst>
          </p:cNvPr>
          <p:cNvGrpSpPr/>
          <p:nvPr/>
        </p:nvGrpSpPr>
        <p:grpSpPr>
          <a:xfrm>
            <a:off x="2327049" y="3491026"/>
            <a:ext cx="509232" cy="628855"/>
            <a:chOff x="3188822" y="4945322"/>
            <a:chExt cx="509232" cy="628855"/>
          </a:xfrm>
        </p:grpSpPr>
        <p:cxnSp>
          <p:nvCxnSpPr>
            <p:cNvPr id="13" name="Straight Arrow Connector 10">
              <a:extLst>
                <a:ext uri="{FF2B5EF4-FFF2-40B4-BE49-F238E27FC236}">
                  <a16:creationId xmlns:a16="http://schemas.microsoft.com/office/drawing/2014/main" id="{A3F45B4E-7483-AC4C-9CD8-0B516EEC94AE}"/>
                </a:ext>
              </a:extLst>
            </p:cNvPr>
            <p:cNvCxnSpPr/>
            <p:nvPr/>
          </p:nvCxnSpPr>
          <p:spPr>
            <a:xfrm>
              <a:off x="3188822" y="4945322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C04637-EAB0-3744-9D97-612BD1A5DD99}"/>
                    </a:ext>
                  </a:extLst>
                </p:cNvPr>
                <p:cNvSpPr txBox="1"/>
                <p:nvPr/>
              </p:nvSpPr>
              <p:spPr>
                <a:xfrm>
                  <a:off x="3329916" y="5023311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C04637-EAB0-3744-9D97-612BD1A5D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916" y="5023311"/>
                  <a:ext cx="368138" cy="358368"/>
                </a:xfrm>
                <a:prstGeom prst="rect">
                  <a:avLst/>
                </a:prstGeom>
                <a:blipFill>
                  <a:blip r:embed="rId4"/>
                  <a:stretch>
                    <a:fillRect r="-30000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57B550-515B-E04A-B376-A5FC3FE53974}"/>
              </a:ext>
            </a:extLst>
          </p:cNvPr>
          <p:cNvGrpSpPr/>
          <p:nvPr/>
        </p:nvGrpSpPr>
        <p:grpSpPr>
          <a:xfrm>
            <a:off x="3192681" y="3491028"/>
            <a:ext cx="451677" cy="619047"/>
            <a:chOff x="4054454" y="4945324"/>
            <a:chExt cx="451677" cy="619047"/>
          </a:xfrm>
        </p:grpSpPr>
        <p:cxnSp>
          <p:nvCxnSpPr>
            <p:cNvPr id="14" name="Straight Arrow Connector 10">
              <a:extLst>
                <a:ext uri="{FF2B5EF4-FFF2-40B4-BE49-F238E27FC236}">
                  <a16:creationId xmlns:a16="http://schemas.microsoft.com/office/drawing/2014/main" id="{98D23594-1A5F-B14B-971F-99990BD66364}"/>
                </a:ext>
              </a:extLst>
            </p:cNvPr>
            <p:cNvCxnSpPr/>
            <p:nvPr/>
          </p:nvCxnSpPr>
          <p:spPr>
            <a:xfrm flipV="1">
              <a:off x="4054454" y="4945324"/>
              <a:ext cx="167079" cy="6190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C15126C-D13A-2E46-941E-8FA3ACDBFE4D}"/>
                    </a:ext>
                  </a:extLst>
                </p:cNvPr>
                <p:cNvSpPr txBox="1"/>
                <p:nvPr/>
              </p:nvSpPr>
              <p:spPr>
                <a:xfrm>
                  <a:off x="4137993" y="5033218"/>
                  <a:ext cx="3681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C15126C-D13A-2E46-941E-8FA3ACDBF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7993" y="5033218"/>
                  <a:ext cx="36813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EE6B303-4706-A741-8F6E-DEC0E4C28990}"/>
              </a:ext>
            </a:extLst>
          </p:cNvPr>
          <p:cNvGrpSpPr/>
          <p:nvPr/>
        </p:nvGrpSpPr>
        <p:grpSpPr>
          <a:xfrm>
            <a:off x="3899817" y="3491028"/>
            <a:ext cx="467364" cy="628855"/>
            <a:chOff x="4761590" y="4945324"/>
            <a:chExt cx="467364" cy="628855"/>
          </a:xfrm>
        </p:grpSpPr>
        <p:cxnSp>
          <p:nvCxnSpPr>
            <p:cNvPr id="15" name="Straight Arrow Connector 10">
              <a:extLst>
                <a:ext uri="{FF2B5EF4-FFF2-40B4-BE49-F238E27FC236}">
                  <a16:creationId xmlns:a16="http://schemas.microsoft.com/office/drawing/2014/main" id="{A30B0931-9D65-D84C-ADD0-8A0828C0174E}"/>
                </a:ext>
              </a:extLst>
            </p:cNvPr>
            <p:cNvCxnSpPr/>
            <p:nvPr/>
          </p:nvCxnSpPr>
          <p:spPr>
            <a:xfrm>
              <a:off x="4761590" y="4945324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540C95C-ABC8-5841-9D90-E8B0689494C8}"/>
                    </a:ext>
                  </a:extLst>
                </p:cNvPr>
                <p:cNvSpPr txBox="1"/>
                <p:nvPr/>
              </p:nvSpPr>
              <p:spPr>
                <a:xfrm>
                  <a:off x="4860816" y="5059206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540C95C-ABC8-5841-9D90-E8B068949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816" y="5059206"/>
                  <a:ext cx="368138" cy="3583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938EE7-5F53-EC4D-BC68-AC343F19723F}"/>
                  </a:ext>
                </a:extLst>
              </p:cNvPr>
              <p:cNvSpPr txBox="1"/>
              <p:nvPr/>
            </p:nvSpPr>
            <p:spPr>
              <a:xfrm>
                <a:off x="1829664" y="3784094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938EE7-5F53-EC4D-BC68-AC343F197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64" y="3784094"/>
                <a:ext cx="36813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16569C-60CA-6C45-8F82-9925D2FA91B1}"/>
                  </a:ext>
                </a:extLst>
              </p:cNvPr>
              <p:cNvSpPr txBox="1"/>
              <p:nvPr/>
            </p:nvSpPr>
            <p:spPr>
              <a:xfrm>
                <a:off x="2696691" y="3774603"/>
                <a:ext cx="368138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16569C-60CA-6C45-8F82-9925D2FA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691" y="3774603"/>
                <a:ext cx="368138" cy="357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623A21-EE7B-5049-8B24-C9C863AF8D6C}"/>
                  </a:ext>
                </a:extLst>
              </p:cNvPr>
              <p:cNvSpPr txBox="1"/>
              <p:nvPr/>
            </p:nvSpPr>
            <p:spPr>
              <a:xfrm>
                <a:off x="1899498" y="3166644"/>
                <a:ext cx="368138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623A21-EE7B-5049-8B24-C9C863AF8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98" y="3166644"/>
                <a:ext cx="368138" cy="3243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FBC56-2CD3-9E46-8020-5A0A08A67DF6}"/>
                  </a:ext>
                </a:extLst>
              </p:cNvPr>
              <p:cNvSpPr txBox="1"/>
              <p:nvPr/>
            </p:nvSpPr>
            <p:spPr>
              <a:xfrm>
                <a:off x="2683991" y="3166644"/>
                <a:ext cx="3681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FBC56-2CD3-9E46-8020-5A0A08A6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991" y="3166644"/>
                <a:ext cx="36813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66">
            <a:extLst>
              <a:ext uri="{FF2B5EF4-FFF2-40B4-BE49-F238E27FC236}">
                <a16:creationId xmlns:a16="http://schemas.microsoft.com/office/drawing/2014/main" id="{DAEE66D5-4EA8-A744-AD1A-4CE4B2137065}"/>
              </a:ext>
            </a:extLst>
          </p:cNvPr>
          <p:cNvGrpSpPr/>
          <p:nvPr/>
        </p:nvGrpSpPr>
        <p:grpSpPr>
          <a:xfrm>
            <a:off x="1647703" y="1557019"/>
            <a:ext cx="1542288" cy="338554"/>
            <a:chOff x="2505456" y="2907821"/>
            <a:chExt cx="1542288" cy="338554"/>
          </a:xfrm>
        </p:grpSpPr>
        <p:cxnSp>
          <p:nvCxnSpPr>
            <p:cNvPr id="27" name="直接连接符 38">
              <a:extLst>
                <a:ext uri="{FF2B5EF4-FFF2-40B4-BE49-F238E27FC236}">
                  <a16:creationId xmlns:a16="http://schemas.microsoft.com/office/drawing/2014/main" id="{C229945C-663B-894B-BF5D-982C98BA6F0A}"/>
                </a:ext>
              </a:extLst>
            </p:cNvPr>
            <p:cNvCxnSpPr/>
            <p:nvPr/>
          </p:nvCxnSpPr>
          <p:spPr>
            <a:xfrm>
              <a:off x="2505456" y="2979417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9">
              <a:extLst>
                <a:ext uri="{FF2B5EF4-FFF2-40B4-BE49-F238E27FC236}">
                  <a16:creationId xmlns:a16="http://schemas.microsoft.com/office/drawing/2014/main" id="{60BD854B-A8D4-0B45-9E4A-7B3CDDF1D358}"/>
                </a:ext>
              </a:extLst>
            </p:cNvPr>
            <p:cNvCxnSpPr/>
            <p:nvPr/>
          </p:nvCxnSpPr>
          <p:spPr>
            <a:xfrm>
              <a:off x="4047744" y="2971918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D43BCAD-2CCB-8146-9C81-620479F3AE27}"/>
                    </a:ext>
                  </a:extLst>
                </p:cNvPr>
                <p:cNvSpPr txBox="1"/>
                <p:nvPr/>
              </p:nvSpPr>
              <p:spPr>
                <a:xfrm>
                  <a:off x="3072549" y="2907821"/>
                  <a:ext cx="32918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/>
                          </a:rPr>
                          <m:t>𝑣𝑃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2549" y="2907821"/>
                  <a:ext cx="329184" cy="33855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47">
              <a:extLst>
                <a:ext uri="{FF2B5EF4-FFF2-40B4-BE49-F238E27FC236}">
                  <a16:creationId xmlns:a16="http://schemas.microsoft.com/office/drawing/2014/main" id="{8B65A440-51A4-834B-A374-D69D09E460DC}"/>
                </a:ext>
              </a:extLst>
            </p:cNvPr>
            <p:cNvCxnSpPr/>
            <p:nvPr/>
          </p:nvCxnSpPr>
          <p:spPr>
            <a:xfrm>
              <a:off x="3412831" y="3077098"/>
              <a:ext cx="63283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53">
              <a:extLst>
                <a:ext uri="{FF2B5EF4-FFF2-40B4-BE49-F238E27FC236}">
                  <a16:creationId xmlns:a16="http://schemas.microsoft.com/office/drawing/2014/main" id="{92D52563-5BEA-4346-ABC7-66779E13C991}"/>
                </a:ext>
              </a:extLst>
            </p:cNvPr>
            <p:cNvCxnSpPr/>
            <p:nvPr/>
          </p:nvCxnSpPr>
          <p:spPr>
            <a:xfrm flipH="1">
              <a:off x="2505456" y="3086862"/>
              <a:ext cx="61074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8">
            <a:extLst>
              <a:ext uri="{FF2B5EF4-FFF2-40B4-BE49-F238E27FC236}">
                <a16:creationId xmlns:a16="http://schemas.microsoft.com/office/drawing/2014/main" id="{617F0A7A-4C0B-4747-B9C2-B5D6EA87B382}"/>
              </a:ext>
            </a:extLst>
          </p:cNvPr>
          <p:cNvCxnSpPr/>
          <p:nvPr/>
        </p:nvCxnSpPr>
        <p:spPr>
          <a:xfrm flipV="1">
            <a:off x="1289802" y="1911145"/>
            <a:ext cx="4695195" cy="1"/>
          </a:xfrm>
          <a:prstGeom prst="line">
            <a:avLst/>
          </a:prstGeom>
          <a:ln w="1587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3AC0544-9576-AD43-AB4F-E870A74026E2}"/>
              </a:ext>
            </a:extLst>
          </p:cNvPr>
          <p:cNvSpPr txBox="1"/>
          <p:nvPr/>
        </p:nvSpPr>
        <p:spPr>
          <a:xfrm>
            <a:off x="5126066" y="1928657"/>
            <a:ext cx="8182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cxnSp>
        <p:nvCxnSpPr>
          <p:cNvPr id="34" name="直接连接符 58">
            <a:extLst>
              <a:ext uri="{FF2B5EF4-FFF2-40B4-BE49-F238E27FC236}">
                <a16:creationId xmlns:a16="http://schemas.microsoft.com/office/drawing/2014/main" id="{17653C94-5F81-BD4E-9F82-4F4050B53520}"/>
              </a:ext>
            </a:extLst>
          </p:cNvPr>
          <p:cNvCxnSpPr/>
          <p:nvPr/>
        </p:nvCxnSpPr>
        <p:spPr>
          <a:xfrm>
            <a:off x="1643683" y="1877302"/>
            <a:ext cx="0" cy="676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64">
            <a:extLst>
              <a:ext uri="{FF2B5EF4-FFF2-40B4-BE49-F238E27FC236}">
                <a16:creationId xmlns:a16="http://schemas.microsoft.com/office/drawing/2014/main" id="{276E0E40-68E5-7E47-A84B-140EB492A013}"/>
              </a:ext>
            </a:extLst>
          </p:cNvPr>
          <p:cNvCxnSpPr/>
          <p:nvPr/>
        </p:nvCxnSpPr>
        <p:spPr>
          <a:xfrm>
            <a:off x="3189991" y="1871193"/>
            <a:ext cx="0" cy="676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68">
            <a:extLst>
              <a:ext uri="{FF2B5EF4-FFF2-40B4-BE49-F238E27FC236}">
                <a16:creationId xmlns:a16="http://schemas.microsoft.com/office/drawing/2014/main" id="{C0F719C2-B2AE-1948-84C7-3400022989F0}"/>
              </a:ext>
            </a:extLst>
          </p:cNvPr>
          <p:cNvGrpSpPr/>
          <p:nvPr/>
        </p:nvGrpSpPr>
        <p:grpSpPr>
          <a:xfrm>
            <a:off x="2488910" y="1308378"/>
            <a:ext cx="1572768" cy="338554"/>
            <a:chOff x="2505456" y="2917585"/>
            <a:chExt cx="1542288" cy="338554"/>
          </a:xfrm>
        </p:grpSpPr>
        <p:cxnSp>
          <p:nvCxnSpPr>
            <p:cNvPr id="37" name="直接连接符 69">
              <a:extLst>
                <a:ext uri="{FF2B5EF4-FFF2-40B4-BE49-F238E27FC236}">
                  <a16:creationId xmlns:a16="http://schemas.microsoft.com/office/drawing/2014/main" id="{CABC796B-9E9D-5141-99B2-D17C0906044E}"/>
                </a:ext>
              </a:extLst>
            </p:cNvPr>
            <p:cNvCxnSpPr/>
            <p:nvPr/>
          </p:nvCxnSpPr>
          <p:spPr>
            <a:xfrm>
              <a:off x="2505456" y="2979417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70">
              <a:extLst>
                <a:ext uri="{FF2B5EF4-FFF2-40B4-BE49-F238E27FC236}">
                  <a16:creationId xmlns:a16="http://schemas.microsoft.com/office/drawing/2014/main" id="{9F9599F3-510A-3F45-980B-FC4A27C96C7D}"/>
                </a:ext>
              </a:extLst>
            </p:cNvPr>
            <p:cNvCxnSpPr/>
            <p:nvPr/>
          </p:nvCxnSpPr>
          <p:spPr>
            <a:xfrm>
              <a:off x="4047744" y="2971918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3E30B7-52A0-3344-B923-E32EF3BBCB4E}"/>
                    </a:ext>
                  </a:extLst>
                </p:cNvPr>
                <p:cNvSpPr txBox="1"/>
                <p:nvPr/>
              </p:nvSpPr>
              <p:spPr>
                <a:xfrm>
                  <a:off x="3059604" y="2917585"/>
                  <a:ext cx="32918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/>
                          </a:rPr>
                          <m:t>𝑣𝑃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604" y="2917585"/>
                  <a:ext cx="329184" cy="338554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72">
              <a:extLst>
                <a:ext uri="{FF2B5EF4-FFF2-40B4-BE49-F238E27FC236}">
                  <a16:creationId xmlns:a16="http://schemas.microsoft.com/office/drawing/2014/main" id="{94E468DF-EB39-F341-8833-D5C518BADDEF}"/>
                </a:ext>
              </a:extLst>
            </p:cNvPr>
            <p:cNvCxnSpPr/>
            <p:nvPr/>
          </p:nvCxnSpPr>
          <p:spPr>
            <a:xfrm>
              <a:off x="3412831" y="3077098"/>
              <a:ext cx="63283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73">
              <a:extLst>
                <a:ext uri="{FF2B5EF4-FFF2-40B4-BE49-F238E27FC236}">
                  <a16:creationId xmlns:a16="http://schemas.microsoft.com/office/drawing/2014/main" id="{CA7E962E-A734-DF4B-AAAC-434E2AC0D280}"/>
                </a:ext>
              </a:extLst>
            </p:cNvPr>
            <p:cNvCxnSpPr/>
            <p:nvPr/>
          </p:nvCxnSpPr>
          <p:spPr>
            <a:xfrm flipH="1">
              <a:off x="2505456" y="3086862"/>
              <a:ext cx="61074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75">
            <a:extLst>
              <a:ext uri="{FF2B5EF4-FFF2-40B4-BE49-F238E27FC236}">
                <a16:creationId xmlns:a16="http://schemas.microsoft.com/office/drawing/2014/main" id="{62802025-18E4-BB45-B632-BD8B98ECCD96}"/>
              </a:ext>
            </a:extLst>
          </p:cNvPr>
          <p:cNvCxnSpPr/>
          <p:nvPr/>
        </p:nvCxnSpPr>
        <p:spPr>
          <a:xfrm>
            <a:off x="4066259" y="1871193"/>
            <a:ext cx="0" cy="67687"/>
          </a:xfrm>
          <a:prstGeom prst="line">
            <a:avLst/>
          </a:prstGeom>
          <a:ln w="12700">
            <a:solidFill>
              <a:srgbClr val="FF0000"/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76">
            <a:extLst>
              <a:ext uri="{FF2B5EF4-FFF2-40B4-BE49-F238E27FC236}">
                <a16:creationId xmlns:a16="http://schemas.microsoft.com/office/drawing/2014/main" id="{8FDF35C0-11B9-D444-B5DC-51010323E528}"/>
              </a:ext>
            </a:extLst>
          </p:cNvPr>
          <p:cNvCxnSpPr/>
          <p:nvPr/>
        </p:nvCxnSpPr>
        <p:spPr>
          <a:xfrm>
            <a:off x="2488910" y="1871193"/>
            <a:ext cx="0" cy="67687"/>
          </a:xfrm>
          <a:prstGeom prst="line">
            <a:avLst/>
          </a:prstGeom>
          <a:ln w="12700">
            <a:solidFill>
              <a:srgbClr val="FF0000"/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921CF2-4E8C-154C-A262-C361405476F5}"/>
                  </a:ext>
                </a:extLst>
              </p:cNvPr>
              <p:cNvSpPr txBox="1"/>
              <p:nvPr/>
            </p:nvSpPr>
            <p:spPr>
              <a:xfrm>
                <a:off x="1647703" y="1836051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921CF2-4E8C-154C-A262-C36140547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03" y="1836051"/>
                <a:ext cx="368138" cy="338554"/>
              </a:xfrm>
              <a:prstGeom prst="rect">
                <a:avLst/>
              </a:prstGeom>
              <a:blipFill>
                <a:blip r:embed="rId14"/>
                <a:stretch>
                  <a:fillRect r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5A6C31-B93A-374F-93E0-04B481057E06}"/>
                  </a:ext>
                </a:extLst>
              </p:cNvPr>
              <p:cNvSpPr txBox="1"/>
              <p:nvPr/>
            </p:nvSpPr>
            <p:spPr>
              <a:xfrm>
                <a:off x="2516270" y="1838978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5A6C31-B93A-374F-93E0-04B48105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70" y="1838978"/>
                <a:ext cx="368138" cy="358368"/>
              </a:xfrm>
              <a:prstGeom prst="rect">
                <a:avLst/>
              </a:prstGeom>
              <a:blipFill>
                <a:blip r:embed="rId15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346177-4777-1B4F-85EB-6F637734B800}"/>
                  </a:ext>
                </a:extLst>
              </p:cNvPr>
              <p:cNvSpPr txBox="1"/>
              <p:nvPr/>
            </p:nvSpPr>
            <p:spPr>
              <a:xfrm>
                <a:off x="3230148" y="1853854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346177-4777-1B4F-85EB-6F637734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148" y="1853854"/>
                <a:ext cx="368138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B959B-2F58-6042-A233-80312466E4E1}"/>
                  </a:ext>
                </a:extLst>
              </p:cNvPr>
              <p:cNvSpPr txBox="1"/>
              <p:nvPr/>
            </p:nvSpPr>
            <p:spPr>
              <a:xfrm>
                <a:off x="4059561" y="1838977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B959B-2F58-6042-A233-80312466E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61" y="1838977"/>
                <a:ext cx="368138" cy="3583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8D1263-C0E3-ED4D-8EBE-2F243014F197}"/>
                  </a:ext>
                </a:extLst>
              </p:cNvPr>
              <p:cNvSpPr txBox="1"/>
              <p:nvPr/>
            </p:nvSpPr>
            <p:spPr>
              <a:xfrm>
                <a:off x="1470389" y="1972565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8D1263-C0E3-ED4D-8EBE-2F243014F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389" y="1972565"/>
                <a:ext cx="368138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827590-0795-1C40-BA70-E312F199CA39}"/>
                  </a:ext>
                </a:extLst>
              </p:cNvPr>
              <p:cNvSpPr txBox="1"/>
              <p:nvPr/>
            </p:nvSpPr>
            <p:spPr>
              <a:xfrm>
                <a:off x="2267636" y="1972565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827590-0795-1C40-BA70-E312F199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636" y="1972565"/>
                <a:ext cx="368138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AFF09D-8AF1-5645-B0EE-3063494B1855}"/>
                  </a:ext>
                </a:extLst>
              </p:cNvPr>
              <p:cNvSpPr txBox="1"/>
              <p:nvPr/>
            </p:nvSpPr>
            <p:spPr>
              <a:xfrm>
                <a:off x="3028450" y="1972565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AFF09D-8AF1-5645-B0EE-3063494B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50" y="1972565"/>
                <a:ext cx="368138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0A3626-36D8-0545-9E41-BAB5024835F8}"/>
                  </a:ext>
                </a:extLst>
              </p:cNvPr>
              <p:cNvSpPr txBox="1"/>
              <p:nvPr/>
            </p:nvSpPr>
            <p:spPr>
              <a:xfrm>
                <a:off x="3883379" y="1972565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0A3626-36D8-0545-9E41-BAB502483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79" y="1972565"/>
                <a:ext cx="368138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86">
            <a:extLst>
              <a:ext uri="{FF2B5EF4-FFF2-40B4-BE49-F238E27FC236}">
                <a16:creationId xmlns:a16="http://schemas.microsoft.com/office/drawing/2014/main" id="{39EAC6A7-AE98-564C-B7CC-3CCF0E8E8C1B}"/>
              </a:ext>
            </a:extLst>
          </p:cNvPr>
          <p:cNvCxnSpPr/>
          <p:nvPr/>
        </p:nvCxnSpPr>
        <p:spPr>
          <a:xfrm>
            <a:off x="5949489" y="2266607"/>
            <a:ext cx="5593" cy="977029"/>
          </a:xfrm>
          <a:prstGeom prst="line">
            <a:avLst/>
          </a:prstGeom>
          <a:ln w="12700">
            <a:solidFill>
              <a:schemeClr val="tx1"/>
            </a:solidFill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D691DE-A1D2-7A43-BAD6-1CD4A6E8785E}"/>
              </a:ext>
            </a:extLst>
          </p:cNvPr>
          <p:cNvGrpSpPr/>
          <p:nvPr/>
        </p:nvGrpSpPr>
        <p:grpSpPr>
          <a:xfrm>
            <a:off x="3212519" y="2191387"/>
            <a:ext cx="2754167" cy="360804"/>
            <a:chOff x="4074292" y="3645683"/>
            <a:chExt cx="2754167" cy="360804"/>
          </a:xfrm>
        </p:grpSpPr>
        <p:cxnSp>
          <p:nvCxnSpPr>
            <p:cNvPr id="59" name="直接连接符 102">
              <a:extLst>
                <a:ext uri="{FF2B5EF4-FFF2-40B4-BE49-F238E27FC236}">
                  <a16:creationId xmlns:a16="http://schemas.microsoft.com/office/drawing/2014/main" id="{488799AB-6FE3-F848-8480-CFCA6F99984E}"/>
                </a:ext>
              </a:extLst>
            </p:cNvPr>
            <p:cNvCxnSpPr/>
            <p:nvPr/>
          </p:nvCxnSpPr>
          <p:spPr>
            <a:xfrm>
              <a:off x="4074292" y="3720903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44C8FB9-3E43-B74D-B5D3-3A2017A6174D}"/>
                    </a:ext>
                  </a:extLst>
                </p:cNvPr>
                <p:cNvSpPr txBox="1"/>
                <p:nvPr/>
              </p:nvSpPr>
              <p:spPr>
                <a:xfrm>
                  <a:off x="5228954" y="3645683"/>
                  <a:ext cx="349506" cy="360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44C8FB9-3E43-B74D-B5D3-3A2017A61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954" y="3645683"/>
                  <a:ext cx="349506" cy="360804"/>
                </a:xfrm>
                <a:prstGeom prst="rect">
                  <a:avLst/>
                </a:prstGeom>
                <a:blipFill>
                  <a:blip r:embed="rId22"/>
                  <a:stretch>
                    <a:fillRect r="-39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110">
              <a:extLst>
                <a:ext uri="{FF2B5EF4-FFF2-40B4-BE49-F238E27FC236}">
                  <a16:creationId xmlns:a16="http://schemas.microsoft.com/office/drawing/2014/main" id="{7C91AC02-417C-1A44-93A1-F604C28760D1}"/>
                </a:ext>
              </a:extLst>
            </p:cNvPr>
            <p:cNvCxnSpPr/>
            <p:nvPr/>
          </p:nvCxnSpPr>
          <p:spPr>
            <a:xfrm>
              <a:off x="5689257" y="3833886"/>
              <a:ext cx="11392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27">
              <a:extLst>
                <a:ext uri="{FF2B5EF4-FFF2-40B4-BE49-F238E27FC236}">
                  <a16:creationId xmlns:a16="http://schemas.microsoft.com/office/drawing/2014/main" id="{9690B5F7-2083-3346-BDDF-D800211C5BB8}"/>
                </a:ext>
              </a:extLst>
            </p:cNvPr>
            <p:cNvCxnSpPr/>
            <p:nvPr/>
          </p:nvCxnSpPr>
          <p:spPr>
            <a:xfrm flipH="1">
              <a:off x="4074950" y="3833885"/>
              <a:ext cx="121667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DAA4495-4A62-6448-AEE8-B3AB406235E1}"/>
              </a:ext>
            </a:extLst>
          </p:cNvPr>
          <p:cNvGrpSpPr/>
          <p:nvPr/>
        </p:nvGrpSpPr>
        <p:grpSpPr>
          <a:xfrm>
            <a:off x="4056224" y="2420403"/>
            <a:ext cx="1899275" cy="359714"/>
            <a:chOff x="4917997" y="3874699"/>
            <a:chExt cx="1899275" cy="359714"/>
          </a:xfrm>
        </p:grpSpPr>
        <p:cxnSp>
          <p:nvCxnSpPr>
            <p:cNvPr id="62" name="直接连接符 105">
              <a:extLst>
                <a:ext uri="{FF2B5EF4-FFF2-40B4-BE49-F238E27FC236}">
                  <a16:creationId xmlns:a16="http://schemas.microsoft.com/office/drawing/2014/main" id="{0F79EA4D-D491-E146-A427-1F9A8E679C1B}"/>
                </a:ext>
              </a:extLst>
            </p:cNvPr>
            <p:cNvCxnSpPr/>
            <p:nvPr/>
          </p:nvCxnSpPr>
          <p:spPr>
            <a:xfrm>
              <a:off x="4931385" y="3949375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E07B0B-6FC7-9E4A-8B65-2E6E0CB34782}"/>
                    </a:ext>
                  </a:extLst>
                </p:cNvPr>
                <p:cNvSpPr txBox="1"/>
                <p:nvPr/>
              </p:nvSpPr>
              <p:spPr>
                <a:xfrm>
                  <a:off x="5514499" y="3874699"/>
                  <a:ext cx="349506" cy="359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E07B0B-6FC7-9E4A-8B65-2E6E0CB34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499" y="3874699"/>
                  <a:ext cx="349506" cy="359714"/>
                </a:xfrm>
                <a:prstGeom prst="rect">
                  <a:avLst/>
                </a:prstGeom>
                <a:blipFill>
                  <a:blip r:embed="rId23"/>
                  <a:stretch>
                    <a:fillRect r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112">
              <a:extLst>
                <a:ext uri="{FF2B5EF4-FFF2-40B4-BE49-F238E27FC236}">
                  <a16:creationId xmlns:a16="http://schemas.microsoft.com/office/drawing/2014/main" id="{A4AE6E0C-3CA6-994F-BEA4-8112452E9C44}"/>
                </a:ext>
              </a:extLst>
            </p:cNvPr>
            <p:cNvCxnSpPr/>
            <p:nvPr/>
          </p:nvCxnSpPr>
          <p:spPr>
            <a:xfrm>
              <a:off x="5997402" y="4075557"/>
              <a:ext cx="8198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153">
              <a:extLst>
                <a:ext uri="{FF2B5EF4-FFF2-40B4-BE49-F238E27FC236}">
                  <a16:creationId xmlns:a16="http://schemas.microsoft.com/office/drawing/2014/main" id="{F46FB70B-602F-0C47-AA14-B2727B10C412}"/>
                </a:ext>
              </a:extLst>
            </p:cNvPr>
            <p:cNvCxnSpPr/>
            <p:nvPr/>
          </p:nvCxnSpPr>
          <p:spPr>
            <a:xfrm flipH="1" flipV="1">
              <a:off x="4917997" y="4069845"/>
              <a:ext cx="62281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03D01F1-4B75-B146-9F55-7C968E6E95FB}"/>
              </a:ext>
            </a:extLst>
          </p:cNvPr>
          <p:cNvGrpSpPr/>
          <p:nvPr/>
        </p:nvGrpSpPr>
        <p:grpSpPr>
          <a:xfrm>
            <a:off x="1647703" y="2670316"/>
            <a:ext cx="4318983" cy="359714"/>
            <a:chOff x="2509476" y="4124612"/>
            <a:chExt cx="4318983" cy="359714"/>
          </a:xfrm>
        </p:grpSpPr>
        <p:cxnSp>
          <p:nvCxnSpPr>
            <p:cNvPr id="56" name="直接连接符 97">
              <a:extLst>
                <a:ext uri="{FF2B5EF4-FFF2-40B4-BE49-F238E27FC236}">
                  <a16:creationId xmlns:a16="http://schemas.microsoft.com/office/drawing/2014/main" id="{8F4C7697-4619-A342-B4F6-A1AE6A798B38}"/>
                </a:ext>
              </a:extLst>
            </p:cNvPr>
            <p:cNvCxnSpPr/>
            <p:nvPr/>
          </p:nvCxnSpPr>
          <p:spPr>
            <a:xfrm>
              <a:off x="2520210" y="4214618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8979F10-9CD4-BF40-9570-ED7BC4C39363}"/>
                    </a:ext>
                  </a:extLst>
                </p:cNvPr>
                <p:cNvSpPr txBox="1"/>
                <p:nvPr/>
              </p:nvSpPr>
              <p:spPr>
                <a:xfrm>
                  <a:off x="4444404" y="4124612"/>
                  <a:ext cx="349506" cy="359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8979F10-9CD4-BF40-9570-ED7BC4C39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404" y="4124612"/>
                  <a:ext cx="349506" cy="359714"/>
                </a:xfrm>
                <a:prstGeom prst="rect">
                  <a:avLst/>
                </a:prstGeom>
                <a:blipFill>
                  <a:blip r:embed="rId24"/>
                  <a:stretch>
                    <a:fillRect r="-344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箭头连接符 121">
              <a:extLst>
                <a:ext uri="{FF2B5EF4-FFF2-40B4-BE49-F238E27FC236}">
                  <a16:creationId xmlns:a16="http://schemas.microsoft.com/office/drawing/2014/main" id="{7BB12E69-E94B-4E4E-8ABD-B0CD8F00A962}"/>
                </a:ext>
              </a:extLst>
            </p:cNvPr>
            <p:cNvCxnSpPr/>
            <p:nvPr/>
          </p:nvCxnSpPr>
          <p:spPr>
            <a:xfrm>
              <a:off x="4923451" y="4319799"/>
              <a:ext cx="19050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56">
              <a:extLst>
                <a:ext uri="{FF2B5EF4-FFF2-40B4-BE49-F238E27FC236}">
                  <a16:creationId xmlns:a16="http://schemas.microsoft.com/office/drawing/2014/main" id="{55A7FE61-7416-7743-8345-B1E4F99A585F}"/>
                </a:ext>
              </a:extLst>
            </p:cNvPr>
            <p:cNvCxnSpPr>
              <a:stCxn id="64" idx="1"/>
            </p:cNvCxnSpPr>
            <p:nvPr/>
          </p:nvCxnSpPr>
          <p:spPr>
            <a:xfrm flipH="1">
              <a:off x="2509476" y="4304469"/>
              <a:ext cx="1934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5919C1F-A7D0-7842-A523-994FC01D4F62}"/>
              </a:ext>
            </a:extLst>
          </p:cNvPr>
          <p:cNvGrpSpPr/>
          <p:nvPr/>
        </p:nvGrpSpPr>
        <p:grpSpPr>
          <a:xfrm>
            <a:off x="1643683" y="2191387"/>
            <a:ext cx="1564887" cy="339328"/>
            <a:chOff x="2505456" y="3645683"/>
            <a:chExt cx="1564887" cy="339328"/>
          </a:xfrm>
        </p:grpSpPr>
        <p:cxnSp>
          <p:nvCxnSpPr>
            <p:cNvPr id="53" name="直接连接符 93">
              <a:extLst>
                <a:ext uri="{FF2B5EF4-FFF2-40B4-BE49-F238E27FC236}">
                  <a16:creationId xmlns:a16="http://schemas.microsoft.com/office/drawing/2014/main" id="{E157F2ED-878C-044E-B856-4415FD7E28CC}"/>
                </a:ext>
              </a:extLst>
            </p:cNvPr>
            <p:cNvCxnSpPr/>
            <p:nvPr/>
          </p:nvCxnSpPr>
          <p:spPr>
            <a:xfrm>
              <a:off x="2505456" y="3731727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95">
              <a:extLst>
                <a:ext uri="{FF2B5EF4-FFF2-40B4-BE49-F238E27FC236}">
                  <a16:creationId xmlns:a16="http://schemas.microsoft.com/office/drawing/2014/main" id="{761C59A2-F5BA-E240-818A-DF4C67045D8E}"/>
                </a:ext>
              </a:extLst>
            </p:cNvPr>
            <p:cNvCxnSpPr/>
            <p:nvPr/>
          </p:nvCxnSpPr>
          <p:spPr>
            <a:xfrm>
              <a:off x="3355264" y="3737837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C6AC4-CDE2-6C41-A9EB-6767F8715604}"/>
                    </a:ext>
                  </a:extLst>
                </p:cNvPr>
                <p:cNvSpPr txBox="1"/>
                <p:nvPr/>
              </p:nvSpPr>
              <p:spPr>
                <a:xfrm>
                  <a:off x="2613454" y="3645683"/>
                  <a:ext cx="2641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/>
                              </a:rPr>
                              <m:t>𝛽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  <a:ea typeface="Cambria Math"/>
                              </a:rPr>
                              <m:t>∆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8C6AC4-CDE2-6C41-A9EB-6767F8715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454" y="3645683"/>
                  <a:ext cx="264160" cy="338554"/>
                </a:xfrm>
                <a:prstGeom prst="rect">
                  <a:avLst/>
                </a:prstGeom>
                <a:blipFill>
                  <a:blip r:embed="rId25"/>
                  <a:stretch>
                    <a:fillRect r="-95455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E7967D3-D7BE-9A46-8CB7-0E67DC1AAEAC}"/>
                    </a:ext>
                  </a:extLst>
                </p:cNvPr>
                <p:cNvSpPr txBox="1"/>
                <p:nvPr/>
              </p:nvSpPr>
              <p:spPr>
                <a:xfrm>
                  <a:off x="3424312" y="3646457"/>
                  <a:ext cx="3495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  <a:ea typeface="Cambria Math"/>
                              </a:rPr>
                              <m:t>∆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E7967D3-D7BE-9A46-8CB7-0E67DC1AA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312" y="3646457"/>
                  <a:ext cx="349506" cy="338554"/>
                </a:xfrm>
                <a:prstGeom prst="rect">
                  <a:avLst/>
                </a:prstGeom>
                <a:blipFill>
                  <a:blip r:embed="rId26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箭头连接符 123">
              <a:extLst>
                <a:ext uri="{FF2B5EF4-FFF2-40B4-BE49-F238E27FC236}">
                  <a16:creationId xmlns:a16="http://schemas.microsoft.com/office/drawing/2014/main" id="{D85AAC5B-A4C4-E347-8811-2ECDA6E62F71}"/>
                </a:ext>
              </a:extLst>
            </p:cNvPr>
            <p:cNvCxnSpPr/>
            <p:nvPr/>
          </p:nvCxnSpPr>
          <p:spPr>
            <a:xfrm>
              <a:off x="3969550" y="3831197"/>
              <a:ext cx="100793" cy="4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48">
              <a:extLst>
                <a:ext uri="{FF2B5EF4-FFF2-40B4-BE49-F238E27FC236}">
                  <a16:creationId xmlns:a16="http://schemas.microsoft.com/office/drawing/2014/main" id="{7038B7FE-C546-F94A-9CDE-75B413B2BC15}"/>
                </a:ext>
              </a:extLst>
            </p:cNvPr>
            <p:cNvCxnSpPr/>
            <p:nvPr/>
          </p:nvCxnSpPr>
          <p:spPr>
            <a:xfrm flipV="1">
              <a:off x="3199219" y="3833886"/>
              <a:ext cx="15850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149">
              <a:extLst>
                <a:ext uri="{FF2B5EF4-FFF2-40B4-BE49-F238E27FC236}">
                  <a16:creationId xmlns:a16="http://schemas.microsoft.com/office/drawing/2014/main" id="{63D175C1-FE65-9E46-AB75-9C4F46924C99}"/>
                </a:ext>
              </a:extLst>
            </p:cNvPr>
            <p:cNvCxnSpPr/>
            <p:nvPr/>
          </p:nvCxnSpPr>
          <p:spPr>
            <a:xfrm flipH="1">
              <a:off x="2505456" y="3833887"/>
              <a:ext cx="122777" cy="302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111">
              <a:extLst>
                <a:ext uri="{FF2B5EF4-FFF2-40B4-BE49-F238E27FC236}">
                  <a16:creationId xmlns:a16="http://schemas.microsoft.com/office/drawing/2014/main" id="{E8A9FFD5-AC1B-6B4E-AB1A-E48F2ED109C2}"/>
                </a:ext>
              </a:extLst>
            </p:cNvPr>
            <p:cNvCxnSpPr/>
            <p:nvPr/>
          </p:nvCxnSpPr>
          <p:spPr>
            <a:xfrm flipH="1">
              <a:off x="3344364" y="3828184"/>
              <a:ext cx="122777" cy="302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直接连接符 2">
            <a:extLst>
              <a:ext uri="{FF2B5EF4-FFF2-40B4-BE49-F238E27FC236}">
                <a16:creationId xmlns:a16="http://schemas.microsoft.com/office/drawing/2014/main" id="{994B532C-9818-334B-B8F6-46CCC9B45257}"/>
              </a:ext>
            </a:extLst>
          </p:cNvPr>
          <p:cNvCxnSpPr/>
          <p:nvPr/>
        </p:nvCxnSpPr>
        <p:spPr>
          <a:xfrm flipV="1">
            <a:off x="1647703" y="2970685"/>
            <a:ext cx="6755" cy="1105796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87">
            <a:extLst>
              <a:ext uri="{FF2B5EF4-FFF2-40B4-BE49-F238E27FC236}">
                <a16:creationId xmlns:a16="http://schemas.microsoft.com/office/drawing/2014/main" id="{5D100D97-D036-C04B-B840-54DF18096473}"/>
              </a:ext>
            </a:extLst>
          </p:cNvPr>
          <p:cNvCxnSpPr/>
          <p:nvPr/>
        </p:nvCxnSpPr>
        <p:spPr>
          <a:xfrm flipH="1" flipV="1">
            <a:off x="2489347" y="3221706"/>
            <a:ext cx="6608" cy="878562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8">
            <a:extLst>
              <a:ext uri="{FF2B5EF4-FFF2-40B4-BE49-F238E27FC236}">
                <a16:creationId xmlns:a16="http://schemas.microsoft.com/office/drawing/2014/main" id="{416A786F-B895-EE4B-B1F2-B70B016A4825}"/>
              </a:ext>
            </a:extLst>
          </p:cNvPr>
          <p:cNvCxnSpPr/>
          <p:nvPr/>
        </p:nvCxnSpPr>
        <p:spPr>
          <a:xfrm flipV="1">
            <a:off x="3184261" y="2373888"/>
            <a:ext cx="24309" cy="173949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>
            <a:extLst>
              <a:ext uri="{FF2B5EF4-FFF2-40B4-BE49-F238E27FC236}">
                <a16:creationId xmlns:a16="http://schemas.microsoft.com/office/drawing/2014/main" id="{A8F298EE-83B4-AE47-80E7-9655B4EA167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1089811" y="1779341"/>
            <a:ext cx="354917" cy="27432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B0A1A77-885B-C840-ABEC-831DED405E29}"/>
              </a:ext>
            </a:extLst>
          </p:cNvPr>
          <p:cNvSpPr txBox="1"/>
          <p:nvPr/>
        </p:nvSpPr>
        <p:spPr>
          <a:xfrm>
            <a:off x="1200668" y="1523821"/>
            <a:ext cx="1246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CCC688B5-4D7E-E244-BE20-2991E7EE7E8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62" b="94322" l="13672" r="89844">
                        <a14:foregroundMark x1="17676" y1="32650" x2="19043" y2="57256"/>
                        <a14:foregroundMark x1="19434" y1="55994" x2="30371" y2="54259"/>
                        <a14:foregroundMark x1="55273" y1="87855" x2="55273" y2="70978"/>
                        <a14:foregroundMark x1="73633" y1="17508" x2="84375" y2="42902"/>
                        <a14:foregroundMark x1="72266" y1="42429" x2="79395" y2="45110"/>
                        <a14:foregroundMark x1="34473" y1="10568" x2="54883" y2="6151"/>
                        <a14:foregroundMark x1="43945" y1="12776" x2="45215" y2="30757"/>
                        <a14:foregroundMark x1="20215" y1="68770" x2="20410" y2="59148"/>
                        <a14:foregroundMark x1="17676" y1="61356" x2="18457" y2="68454"/>
                        <a14:foregroundMark x1="41016" y1="26814" x2="41016" y2="24606"/>
                        <a14:foregroundMark x1="20215" y1="52681" x2="30957" y2="51104"/>
                        <a14:foregroundMark x1="58789" y1="48896" x2="68945" y2="45110"/>
                        <a14:foregroundMark x1="52539" y1="88170" x2="53320" y2="79968"/>
                        <a14:backgroundMark x1="26953" y1="60095" x2="37305" y2="57571"/>
                        <a14:backgroundMark x1="39063" y1="59148" x2="43750" y2="64826"/>
                      </a14:backgroundRemoval>
                    </a14:imgEffect>
                  </a14:imgLayer>
                </a14:imgProps>
              </a:ext>
            </a:extLst>
          </a:blip>
          <a:srcRect l="13147" r="11685" b="6163"/>
          <a:stretch/>
        </p:blipFill>
        <p:spPr>
          <a:xfrm>
            <a:off x="5774122" y="1779341"/>
            <a:ext cx="354917" cy="27432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3F1F604-A290-F44C-BB73-44AFA9C73999}"/>
              </a:ext>
            </a:extLst>
          </p:cNvPr>
          <p:cNvSpPr txBox="1"/>
          <p:nvPr/>
        </p:nvSpPr>
        <p:spPr>
          <a:xfrm>
            <a:off x="5855968" y="1523821"/>
            <a:ext cx="1246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A092B4C-4CAD-B245-B762-B045EC6EA416}"/>
              </a:ext>
            </a:extLst>
          </p:cNvPr>
          <p:cNvGrpSpPr/>
          <p:nvPr/>
        </p:nvGrpSpPr>
        <p:grpSpPr>
          <a:xfrm>
            <a:off x="2488912" y="2440766"/>
            <a:ext cx="1580700" cy="338554"/>
            <a:chOff x="3350685" y="3895062"/>
            <a:chExt cx="1580700" cy="338554"/>
          </a:xfrm>
        </p:grpSpPr>
        <p:cxnSp>
          <p:nvCxnSpPr>
            <p:cNvPr id="55" name="直接连接符 96">
              <a:extLst>
                <a:ext uri="{FF2B5EF4-FFF2-40B4-BE49-F238E27FC236}">
                  <a16:creationId xmlns:a16="http://schemas.microsoft.com/office/drawing/2014/main" id="{85E33E87-A1AC-9241-9A77-6AA361FA7902}"/>
                </a:ext>
              </a:extLst>
            </p:cNvPr>
            <p:cNvCxnSpPr/>
            <p:nvPr/>
          </p:nvCxnSpPr>
          <p:spPr>
            <a:xfrm>
              <a:off x="3355264" y="3959158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25">
              <a:extLst>
                <a:ext uri="{FF2B5EF4-FFF2-40B4-BE49-F238E27FC236}">
                  <a16:creationId xmlns:a16="http://schemas.microsoft.com/office/drawing/2014/main" id="{76B991BB-7C32-D945-AED1-63A984B21322}"/>
                </a:ext>
              </a:extLst>
            </p:cNvPr>
            <p:cNvCxnSpPr/>
            <p:nvPr/>
          </p:nvCxnSpPr>
          <p:spPr>
            <a:xfrm flipV="1">
              <a:off x="4335217" y="4064965"/>
              <a:ext cx="596168" cy="416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29">
              <a:extLst>
                <a:ext uri="{FF2B5EF4-FFF2-40B4-BE49-F238E27FC236}">
                  <a16:creationId xmlns:a16="http://schemas.microsoft.com/office/drawing/2014/main" id="{895B3161-AF04-4348-B9BE-F097EBFB54C9}"/>
                </a:ext>
              </a:extLst>
            </p:cNvPr>
            <p:cNvCxnSpPr>
              <a:stCxn id="86" idx="1"/>
            </p:cNvCxnSpPr>
            <p:nvPr/>
          </p:nvCxnSpPr>
          <p:spPr>
            <a:xfrm flipH="1">
              <a:off x="3350685" y="4064339"/>
              <a:ext cx="566483" cy="47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0E86E0AC-1D61-9E4C-9825-8926F85F66A6}"/>
                    </a:ext>
                  </a:extLst>
                </p:cNvPr>
                <p:cNvSpPr txBox="1"/>
                <p:nvPr/>
              </p:nvSpPr>
              <p:spPr>
                <a:xfrm>
                  <a:off x="3917168" y="3895062"/>
                  <a:ext cx="349506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/>
                                <a:ea typeface="Cambria Math"/>
                              </a:rPr>
                              <m:t>∆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0E86E0AC-1D61-9E4C-9825-8926F85F6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168" y="3895062"/>
                  <a:ext cx="349506" cy="338554"/>
                </a:xfrm>
                <a:prstGeom prst="rect">
                  <a:avLst/>
                </a:prstGeom>
                <a:blipFill>
                  <a:blip r:embed="rId29"/>
                  <a:stretch>
                    <a:fillRect r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220E2C8-40C7-0443-9B62-DD2BD2C1F396}"/>
              </a:ext>
            </a:extLst>
          </p:cNvPr>
          <p:cNvGrpSpPr/>
          <p:nvPr/>
        </p:nvGrpSpPr>
        <p:grpSpPr>
          <a:xfrm>
            <a:off x="2488910" y="2947424"/>
            <a:ext cx="3477776" cy="359714"/>
            <a:chOff x="3350683" y="4401720"/>
            <a:chExt cx="3477776" cy="359714"/>
          </a:xfrm>
        </p:grpSpPr>
        <p:cxnSp>
          <p:nvCxnSpPr>
            <p:cNvPr id="57" name="直接连接符 98">
              <a:extLst>
                <a:ext uri="{FF2B5EF4-FFF2-40B4-BE49-F238E27FC236}">
                  <a16:creationId xmlns:a16="http://schemas.microsoft.com/office/drawing/2014/main" id="{880D4DB9-3F30-4646-9C41-BA86B3BCD6DB}"/>
                </a:ext>
              </a:extLst>
            </p:cNvPr>
            <p:cNvCxnSpPr/>
            <p:nvPr/>
          </p:nvCxnSpPr>
          <p:spPr>
            <a:xfrm>
              <a:off x="3350683" y="4476396"/>
              <a:ext cx="0" cy="210363"/>
            </a:xfrm>
            <a:prstGeom prst="line">
              <a:avLst/>
            </a:prstGeom>
            <a:ln w="12700">
              <a:solidFill>
                <a:schemeClr val="tx1"/>
              </a:solidFill>
              <a:headEnd w="med" len="med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118">
              <a:extLst>
                <a:ext uri="{FF2B5EF4-FFF2-40B4-BE49-F238E27FC236}">
                  <a16:creationId xmlns:a16="http://schemas.microsoft.com/office/drawing/2014/main" id="{DFDF8CC8-2686-2A40-9F3D-2D0B86E98667}"/>
                </a:ext>
              </a:extLst>
            </p:cNvPr>
            <p:cNvCxnSpPr/>
            <p:nvPr/>
          </p:nvCxnSpPr>
          <p:spPr>
            <a:xfrm flipV="1">
              <a:off x="5291629" y="4581580"/>
              <a:ext cx="1536830" cy="144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151">
              <a:extLst>
                <a:ext uri="{FF2B5EF4-FFF2-40B4-BE49-F238E27FC236}">
                  <a16:creationId xmlns:a16="http://schemas.microsoft.com/office/drawing/2014/main" id="{89B70A3C-F674-CA4C-9FA2-A8E0053DC3E4}"/>
                </a:ext>
              </a:extLst>
            </p:cNvPr>
            <p:cNvCxnSpPr/>
            <p:nvPr/>
          </p:nvCxnSpPr>
          <p:spPr>
            <a:xfrm flipH="1">
              <a:off x="3350685" y="4581577"/>
              <a:ext cx="1456671" cy="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6155A6C-D33D-5743-B705-BD75B157EDB3}"/>
                    </a:ext>
                  </a:extLst>
                </p:cNvPr>
                <p:cNvSpPr txBox="1"/>
                <p:nvPr/>
              </p:nvSpPr>
              <p:spPr>
                <a:xfrm>
                  <a:off x="4793910" y="4401720"/>
                  <a:ext cx="349506" cy="3597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600" i="1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6155A6C-D33D-5743-B705-BD75B157E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910" y="4401720"/>
                  <a:ext cx="349506" cy="359714"/>
                </a:xfrm>
                <a:prstGeom prst="rect">
                  <a:avLst/>
                </a:prstGeom>
                <a:blipFill>
                  <a:blip r:embed="rId30"/>
                  <a:stretch>
                    <a:fillRect r="-39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直接箭头连接符 47">
            <a:extLst>
              <a:ext uri="{FF2B5EF4-FFF2-40B4-BE49-F238E27FC236}">
                <a16:creationId xmlns:a16="http://schemas.microsoft.com/office/drawing/2014/main" id="{345466DC-B337-554C-8D99-7219E3F0186B}"/>
              </a:ext>
            </a:extLst>
          </p:cNvPr>
          <p:cNvCxnSpPr/>
          <p:nvPr/>
        </p:nvCxnSpPr>
        <p:spPr>
          <a:xfrm>
            <a:off x="1380896" y="1915357"/>
            <a:ext cx="182880" cy="1"/>
          </a:xfrm>
          <a:prstGeom prst="straightConnector1">
            <a:avLst/>
          </a:prstGeom>
          <a:ln w="12700">
            <a:solidFill>
              <a:schemeClr val="tx1"/>
            </a:solidFill>
            <a:headEnd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7039865-9D84-7F48-93BF-FC1AED302C8F}"/>
                  </a:ext>
                </a:extLst>
              </p:cNvPr>
              <p:cNvSpPr txBox="1"/>
              <p:nvPr/>
            </p:nvSpPr>
            <p:spPr>
              <a:xfrm>
                <a:off x="1339660" y="1829200"/>
                <a:ext cx="3291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7039865-9D84-7F48-93BF-FC1AED302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660" y="1829200"/>
                <a:ext cx="329184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47">
            <a:extLst>
              <a:ext uri="{FF2B5EF4-FFF2-40B4-BE49-F238E27FC236}">
                <a16:creationId xmlns:a16="http://schemas.microsoft.com/office/drawing/2014/main" id="{5469B20D-29EB-1541-BF48-DF885267FC2A}"/>
              </a:ext>
            </a:extLst>
          </p:cNvPr>
          <p:cNvCxnSpPr/>
          <p:nvPr/>
        </p:nvCxnSpPr>
        <p:spPr>
          <a:xfrm>
            <a:off x="5511412" y="1912638"/>
            <a:ext cx="182880" cy="1"/>
          </a:xfrm>
          <a:prstGeom prst="straightConnector1">
            <a:avLst/>
          </a:prstGeom>
          <a:ln w="12700">
            <a:solidFill>
              <a:schemeClr val="tx1"/>
            </a:solidFill>
            <a:headEnd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23">
                <a:extLst>
                  <a:ext uri="{FF2B5EF4-FFF2-40B4-BE49-F238E27FC236}">
                    <a16:creationId xmlns:a16="http://schemas.microsoft.com/office/drawing/2014/main" id="{A38EA70B-AAD1-1B48-B6A5-CD07F9AF396D}"/>
                  </a:ext>
                </a:extLst>
              </p:cNvPr>
              <p:cNvSpPr txBox="1"/>
              <p:nvPr/>
            </p:nvSpPr>
            <p:spPr>
              <a:xfrm>
                <a:off x="6166761" y="1701498"/>
                <a:ext cx="3305056" cy="2328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4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∵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𝛥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≪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,</m:t>
                                  </m:r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 </m:t>
                                  </m:r>
                                  <m:r>
                                    <a:rPr lang="en-US" altLang="zh-CN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zh-CN" alt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≈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本框 23">
                <a:extLst>
                  <a:ext uri="{FF2B5EF4-FFF2-40B4-BE49-F238E27FC236}">
                    <a16:creationId xmlns:a16="http://schemas.microsoft.com/office/drawing/2014/main" id="{A38EA70B-AAD1-1B48-B6A5-CD07F9AF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61" y="1701498"/>
                <a:ext cx="3305056" cy="23280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1">
                <a:extLst>
                  <a:ext uri="{FF2B5EF4-FFF2-40B4-BE49-F238E27FC236}">
                    <a16:creationId xmlns:a16="http://schemas.microsoft.com/office/drawing/2014/main" id="{E9B9528B-45D2-F34C-A2F3-9162C6A20D27}"/>
                  </a:ext>
                </a:extLst>
              </p:cNvPr>
              <p:cNvSpPr txBox="1"/>
              <p:nvPr/>
            </p:nvSpPr>
            <p:spPr>
              <a:xfrm>
                <a:off x="433981" y="4314319"/>
                <a:ext cx="8428437" cy="742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𝑇𝑜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𝑐𝑜𝑚𝑝𝑢𝑡𝑒𝑑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1800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𝛼𝛽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𝛥</m:t>
                              </m:r>
                            </m:sub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zh-CN" altLang="en-US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≈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文本框 11">
                <a:extLst>
                  <a:ext uri="{FF2B5EF4-FFF2-40B4-BE49-F238E27FC236}">
                    <a16:creationId xmlns:a16="http://schemas.microsoft.com/office/drawing/2014/main" id="{E9B9528B-45D2-F34C-A2F3-9162C6A20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81" y="4314319"/>
                <a:ext cx="8428437" cy="742383"/>
              </a:xfrm>
              <a:prstGeom prst="rect">
                <a:avLst/>
              </a:prstGeom>
              <a:blipFill>
                <a:blip r:embed="rId3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1086B97-A094-AF4A-9A3E-64A002FF4935}"/>
              </a:ext>
            </a:extLst>
          </p:cNvPr>
          <p:cNvGrpSpPr/>
          <p:nvPr/>
        </p:nvGrpSpPr>
        <p:grpSpPr>
          <a:xfrm>
            <a:off x="3849618" y="1119809"/>
            <a:ext cx="2895739" cy="958147"/>
            <a:chOff x="3849618" y="1119809"/>
            <a:chExt cx="2895739" cy="9581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BBC4E90-4435-AB4C-A453-F60E97B71E60}"/>
                    </a:ext>
                  </a:extLst>
                </p:cNvPr>
                <p:cNvSpPr txBox="1"/>
                <p:nvPr/>
              </p:nvSpPr>
              <p:spPr>
                <a:xfrm>
                  <a:off x="4427699" y="1119809"/>
                  <a:ext cx="23176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Distance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computed: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BBC4E90-4435-AB4C-A453-F60E97B71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699" y="1119809"/>
                  <a:ext cx="2317658" cy="369332"/>
                </a:xfrm>
                <a:prstGeom prst="rect">
                  <a:avLst/>
                </a:prstGeom>
                <a:blipFill>
                  <a:blip r:embed="rId34"/>
                  <a:stretch>
                    <a:fillRect l="-2186" t="-6667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423A200-D270-1142-8281-133718424E75}"/>
                </a:ext>
              </a:extLst>
            </p:cNvPr>
            <p:cNvSpPr/>
            <p:nvPr/>
          </p:nvSpPr>
          <p:spPr>
            <a:xfrm>
              <a:off x="3849618" y="1734826"/>
              <a:ext cx="397973" cy="3431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40E54F8-C81A-AD4F-B0CB-899A0657C1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4418" y="1423395"/>
              <a:ext cx="332717" cy="334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1F6496-CAB2-8543-9E4F-3347423814E8}"/>
              </a:ext>
            </a:extLst>
          </p:cNvPr>
          <p:cNvGrpSpPr/>
          <p:nvPr/>
        </p:nvGrpSpPr>
        <p:grpSpPr>
          <a:xfrm>
            <a:off x="1705071" y="5395087"/>
            <a:ext cx="6271845" cy="678553"/>
            <a:chOff x="1711569" y="5526109"/>
            <a:chExt cx="6271845" cy="678553"/>
          </a:xfrm>
        </p:grpSpPr>
        <p:sp>
          <p:nvSpPr>
            <p:cNvPr id="111" name="圆角矩形 3">
              <a:extLst>
                <a:ext uri="{FF2B5EF4-FFF2-40B4-BE49-F238E27FC236}">
                  <a16:creationId xmlns:a16="http://schemas.microsoft.com/office/drawing/2014/main" id="{458863EF-5C4A-8A40-8443-C9EBC895E3DB}"/>
                </a:ext>
              </a:extLst>
            </p:cNvPr>
            <p:cNvSpPr/>
            <p:nvPr/>
          </p:nvSpPr>
          <p:spPr>
            <a:xfrm>
              <a:off x="1711569" y="5526109"/>
              <a:ext cx="6271845" cy="678553"/>
            </a:xfrm>
            <a:prstGeom prst="roundRect">
              <a:avLst>
                <a:gd name="adj" fmla="val 15886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4" name="文本框 14">
              <a:extLst>
                <a:ext uri="{FF2B5EF4-FFF2-40B4-BE49-F238E27FC236}">
                  <a16:creationId xmlns:a16="http://schemas.microsoft.com/office/drawing/2014/main" id="{2BC4239D-4CC3-8E43-A87E-30216B838AE6}"/>
                </a:ext>
              </a:extLst>
            </p:cNvPr>
            <p:cNvSpPr txBox="1"/>
            <p:nvPr/>
          </p:nvSpPr>
          <p:spPr>
            <a:xfrm>
              <a:off x="1927686" y="5632811"/>
              <a:ext cx="5464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Q3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(mobility affects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accuracy) is answered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64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BFD-5016-A34C-84D7-1D8D3ABB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3790C43-2ACF-0941-A45D-2A01E548E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2601913"/>
            <a:ext cx="51673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/>
              <a:t>Preliminary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0127B3F-94D2-5545-B62A-FC0547CC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3370263"/>
            <a:ext cx="5181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en-US" altLang="zh-CN" sz="2800" b="1" dirty="0"/>
              <a:t> Swarm Ranging Protocol</a:t>
            </a:r>
            <a:endParaRPr lang="zh-CN" altLang="en-US" sz="2800" b="1" dirty="0">
              <a:solidFill>
                <a:prstClr val="black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46C435E0-5BB3-2B42-9FCF-E403946865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2492375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6CA87EE1-8AD0-B748-881E-8CBC3426D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223013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19AE031B-80EE-8D48-B7C3-4A2EF51B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953651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4A5EFFB-F00E-2046-BCDE-5721D21A1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1844675"/>
            <a:ext cx="51673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en-US" altLang="zh-CN" sz="2800" b="1" dirty="0"/>
              <a:t> Introduction</a:t>
            </a:r>
            <a:endParaRPr lang="zh-CN" altLang="en-US" sz="2800" b="1" dirty="0">
              <a:solidFill>
                <a:prstClr val="black"/>
              </a:solidFill>
              <a:ea typeface="微软雅黑" pitchFamily="34" charset="-122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7EB0E9E-52CA-E044-B6CA-9EF5987F9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098603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ea typeface="微软雅黑" pitchFamily="34" charset="-122"/>
              </a:rPr>
              <a:t> </a:t>
            </a:r>
            <a:r>
              <a:rPr lang="en-US" altLang="zh-CN" sz="2800" b="1" dirty="0"/>
              <a:t>Experiment</a:t>
            </a:r>
            <a:endParaRPr lang="zh-CN" altLang="en-US" sz="2800" b="1" dirty="0">
              <a:solidFill>
                <a:prstClr val="black"/>
              </a:solidFill>
              <a:ea typeface="微软雅黑" pitchFamily="34" charset="-122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7538AC4C-1B51-F54C-9EBB-3891F1943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4684289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8433933-DAF0-7346-8F1C-BCD97BF4C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83072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ea typeface="微软雅黑" pitchFamily="34" charset="-122"/>
              </a:rPr>
              <a:t> </a:t>
            </a:r>
            <a:r>
              <a:rPr lang="en-US" altLang="zh-CN" sz="2800" b="1" dirty="0"/>
              <a:t>Conclusion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5D073E81-A239-6441-9FFD-6CA6E053DA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5414926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CEB2215-7EDF-F24C-9953-8BA2E94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71E38-9A40-4E7E-89BC-C927CE2E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34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BFD-5016-A34C-84D7-1D8D3ABB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Design of adaptive ranging protocol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96CCFD-2BFD-004B-BF72-D3E6FF3123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4788"/>
                <a:ext cx="6102626" cy="5358412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𝑐𝑜𝑚𝑝𝑢𝑡𝑒𝑑</m:t>
                        </m:r>
                      </m:sup>
                    </m:sSubSup>
                    <m:r>
                      <a:rPr lang="en-US" altLang="zh-CN" b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b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zh-CN" altLang="en-US" b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Calculation occurs at receiving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, the actual </a:t>
                </a:r>
                <a:r>
                  <a:rPr lang="en-US" altLang="zh-CN" dirty="0" err="1"/>
                  <a:t>ToF</a:t>
                </a:r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</m:sup>
                      </m:sSubSup>
                      <m:r>
                        <a:rPr lang="en-US" altLang="zh-CN" b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altLang="zh-CN" b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altLang="zh-CN" b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𝑐𝑜𝑚𝑝𝑢𝑡𝑒𝑑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/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𝑣𝑃</m:t>
                          </m:r>
                        </m:num>
                        <m:den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Bound the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𝑎𝑐𝑡𝑢𝑎𝑙</m:t>
                                  </m:r>
                                </m:sup>
                              </m:sSubSup>
                              <m:r>
                                <a:rPr lang="en-US" altLang="zh-CN" b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𝑐𝑜𝑚𝑝𝑢𝑡𝑒𝑑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𝑎𝑐𝑡𝑢𝑎𝑙</m:t>
                              </m:r>
                            </m:sup>
                          </m:sSubSup>
                        </m:den>
                      </m:f>
                      <m:r>
                        <a:rPr lang="en-US" altLang="zh-CN" b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CN" b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Consider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𝑣𝑃</m:t>
                    </m:r>
                  </m:oMath>
                </a14:m>
                <a:r>
                  <a:rPr lang="en-US" altLang="zh-CN" dirty="0"/>
                  <a:t> , Finally: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conclusion</a:t>
                </a:r>
                <a:endParaRPr lang="en-US" dirty="0"/>
              </a:p>
              <a:p>
                <a:pPr lvl="1"/>
                <a:r>
                  <a:rPr lang="en-US" altLang="zh-CN" dirty="0"/>
                  <a:t>When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sides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close</a:t>
                </a:r>
                <a:r>
                  <a:rPr lang="en-US" dirty="0"/>
                  <a:t>, </a:t>
                </a:r>
                <a:r>
                  <a:rPr lang="en-US" altLang="zh-CN" dirty="0"/>
                  <a:t>use</a:t>
                </a:r>
                <a:r>
                  <a:rPr lang="en-US" dirty="0"/>
                  <a:t> short ranging period; </a:t>
                </a:r>
              </a:p>
              <a:p>
                <a:pPr lvl="1"/>
                <a:r>
                  <a:rPr lang="en-US" altLang="zh-CN" dirty="0"/>
                  <a:t>When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sides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move</a:t>
                </a:r>
                <a:r>
                  <a:rPr lang="en-US" dirty="0"/>
                  <a:t> </a:t>
                </a:r>
                <a:r>
                  <a:rPr lang="en-US" altLang="zh-CN" dirty="0"/>
                  <a:t>fast</a:t>
                </a:r>
                <a:r>
                  <a:rPr lang="en-US" dirty="0"/>
                  <a:t>, </a:t>
                </a:r>
                <a:r>
                  <a:rPr lang="en-US" altLang="zh-CN" dirty="0"/>
                  <a:t>use</a:t>
                </a:r>
                <a:r>
                  <a:rPr lang="en-US" dirty="0"/>
                  <a:t> short ranging period</a:t>
                </a:r>
                <a:r>
                  <a:rPr lang="en-US" altLang="zh-CN" dirty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96CCFD-2BFD-004B-BF72-D3E6FF312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4788"/>
                <a:ext cx="6102626" cy="5358412"/>
              </a:xfrm>
              <a:blipFill>
                <a:blip r:embed="rId3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CEB2215-7EDF-F24C-9953-8BA2E94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81CF-5529-442E-A6B2-10BE5AD375D7}" type="datetime1">
              <a:rPr lang="zh-CN" altLang="en-US" smtClean="0"/>
              <a:pPr/>
              <a:t>2021/4/25</a:t>
            </a:fld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71E38-9A40-4E7E-89BC-C927CE2E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7" name="圆角矩形 3">
            <a:extLst>
              <a:ext uri="{FF2B5EF4-FFF2-40B4-BE49-F238E27FC236}">
                <a16:creationId xmlns:a16="http://schemas.microsoft.com/office/drawing/2014/main" id="{0A69A1DD-468D-4DF8-B915-BE24576B08CB}"/>
              </a:ext>
            </a:extLst>
          </p:cNvPr>
          <p:cNvSpPr/>
          <p:nvPr/>
        </p:nvSpPr>
        <p:spPr>
          <a:xfrm>
            <a:off x="5081098" y="4012998"/>
            <a:ext cx="3666865" cy="1014161"/>
          </a:xfrm>
          <a:prstGeom prst="roundRect">
            <a:avLst>
              <a:gd name="adj" fmla="val 15886"/>
            </a:avLst>
          </a:prstGeom>
          <a:noFill/>
          <a:ln w="762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AFFD4D-F1E2-4360-B1C9-6B60AAEF6582}"/>
              </a:ext>
            </a:extLst>
          </p:cNvPr>
          <p:cNvSpPr txBox="1"/>
          <p:nvPr/>
        </p:nvSpPr>
        <p:spPr>
          <a:xfrm>
            <a:off x="5081098" y="4104579"/>
            <a:ext cx="398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 (broadcast frequency) is answered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31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B852-C526-5846-85E5-CEC3B10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/>
              <a:t>Packet loss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ranging period mismatch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500D5-E927-4949-B8A4-AE296DE76A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summary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cases.</a:t>
                </a:r>
              </a:p>
              <a:p>
                <a:pPr lvl="1"/>
                <a:r>
                  <a:rPr lang="en-US" dirty="0"/>
                  <a:t>Case 1,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side</a:t>
                </a:r>
                <a:r>
                  <a:rPr lang="zh-CN" altLang="en-US" dirty="0"/>
                  <a:t> </a:t>
                </a:r>
                <a:r>
                  <a:rPr lang="en-US" dirty="0"/>
                  <a:t>receives more than it transmits. </a:t>
                </a:r>
              </a:p>
              <a:p>
                <a:pPr lvl="1"/>
                <a:r>
                  <a:rPr lang="en-US" altLang="zh-CN" dirty="0"/>
                  <a:t>Case</a:t>
                </a:r>
                <a:r>
                  <a:rPr lang="zh-CN" altLang="en-US" dirty="0"/>
                  <a:t> </a:t>
                </a:r>
                <a:r>
                  <a:rPr lang="en-US" dirty="0"/>
                  <a:t>2, one message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side</a:t>
                </a:r>
                <a:r>
                  <a:rPr lang="en-US" dirty="0"/>
                  <a:t> is lost. </a:t>
                </a:r>
              </a:p>
              <a:p>
                <a:pPr lvl="1"/>
                <a:r>
                  <a:rPr lang="en-US" dirty="0"/>
                  <a:t>Case 3,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side</a:t>
                </a:r>
                <a:r>
                  <a:rPr lang="en-US" dirty="0"/>
                  <a:t> transmits more than it receives. </a:t>
                </a:r>
              </a:p>
              <a:p>
                <a:pPr lvl="1"/>
                <a:r>
                  <a:rPr lang="en-US" dirty="0"/>
                  <a:t>Case 4, one message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side</a:t>
                </a:r>
                <a:r>
                  <a:rPr lang="zh-CN" altLang="en-US" dirty="0"/>
                  <a:t> </a:t>
                </a:r>
                <a:r>
                  <a:rPr lang="en-US" dirty="0"/>
                  <a:t>is lost.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500D5-E927-4949-B8A4-AE296DE76A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64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ACF79-D343-C449-940E-8F5CFE17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62906-AD13-0D4A-9DB6-A21E2279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E418F0-D474-4F46-BB26-DEB427D0D8A9}"/>
              </a:ext>
            </a:extLst>
          </p:cNvPr>
          <p:cNvSpPr txBox="1"/>
          <p:nvPr/>
        </p:nvSpPr>
        <p:spPr>
          <a:xfrm>
            <a:off x="1840016" y="4078495"/>
            <a:ext cx="1246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A2D272-F0AF-8B4C-8197-1CB8E98C1B50}"/>
              </a:ext>
            </a:extLst>
          </p:cNvPr>
          <p:cNvSpPr txBox="1"/>
          <p:nvPr/>
        </p:nvSpPr>
        <p:spPr>
          <a:xfrm>
            <a:off x="1840015" y="3427629"/>
            <a:ext cx="1246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55" name="Straight Connector 8">
            <a:extLst>
              <a:ext uri="{FF2B5EF4-FFF2-40B4-BE49-F238E27FC236}">
                <a16:creationId xmlns:a16="http://schemas.microsoft.com/office/drawing/2014/main" id="{5CC16951-CFEA-0642-9EFD-FF58F4050A70}"/>
              </a:ext>
            </a:extLst>
          </p:cNvPr>
          <p:cNvCxnSpPr/>
          <p:nvPr/>
        </p:nvCxnSpPr>
        <p:spPr>
          <a:xfrm flipV="1">
            <a:off x="2027301" y="4167535"/>
            <a:ext cx="2181663" cy="12756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8">
            <a:extLst>
              <a:ext uri="{FF2B5EF4-FFF2-40B4-BE49-F238E27FC236}">
                <a16:creationId xmlns:a16="http://schemas.microsoft.com/office/drawing/2014/main" id="{351079A5-C163-4B42-83EB-E49E72ECFD12}"/>
              </a:ext>
            </a:extLst>
          </p:cNvPr>
          <p:cNvCxnSpPr/>
          <p:nvPr/>
        </p:nvCxnSpPr>
        <p:spPr>
          <a:xfrm>
            <a:off x="2027300" y="3561243"/>
            <a:ext cx="2181664" cy="8229"/>
          </a:xfrm>
          <a:prstGeom prst="line">
            <a:avLst/>
          </a:prstGeom>
          <a:ln w="15875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0">
            <a:extLst>
              <a:ext uri="{FF2B5EF4-FFF2-40B4-BE49-F238E27FC236}">
                <a16:creationId xmlns:a16="http://schemas.microsoft.com/office/drawing/2014/main" id="{B2B4E79C-8299-8B41-8921-5B709F15FFF3}"/>
              </a:ext>
            </a:extLst>
          </p:cNvPr>
          <p:cNvCxnSpPr/>
          <p:nvPr/>
        </p:nvCxnSpPr>
        <p:spPr>
          <a:xfrm flipV="1">
            <a:off x="2096020" y="3554577"/>
            <a:ext cx="167079" cy="61904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0">
            <a:extLst>
              <a:ext uri="{FF2B5EF4-FFF2-40B4-BE49-F238E27FC236}">
                <a16:creationId xmlns:a16="http://schemas.microsoft.com/office/drawing/2014/main" id="{8EB2D624-1B04-F848-91B4-449D9766AF9C}"/>
              </a:ext>
            </a:extLst>
          </p:cNvPr>
          <p:cNvCxnSpPr/>
          <p:nvPr/>
        </p:nvCxnSpPr>
        <p:spPr>
          <a:xfrm>
            <a:off x="2650756" y="3572751"/>
            <a:ext cx="182880" cy="628855"/>
          </a:xfrm>
          <a:prstGeom prst="straightConnector1">
            <a:avLst/>
          </a:prstGeom>
          <a:ln w="12700">
            <a:solidFill>
              <a:srgbClr val="FF0000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0">
            <a:extLst>
              <a:ext uri="{FF2B5EF4-FFF2-40B4-BE49-F238E27FC236}">
                <a16:creationId xmlns:a16="http://schemas.microsoft.com/office/drawing/2014/main" id="{23D0DA14-CA14-8342-ADDB-36A3F97433E0}"/>
              </a:ext>
            </a:extLst>
          </p:cNvPr>
          <p:cNvCxnSpPr/>
          <p:nvPr/>
        </p:nvCxnSpPr>
        <p:spPr>
          <a:xfrm>
            <a:off x="3498668" y="3572750"/>
            <a:ext cx="182880" cy="628855"/>
          </a:xfrm>
          <a:prstGeom prst="straightConnector1">
            <a:avLst/>
          </a:prstGeom>
          <a:ln w="12700">
            <a:solidFill>
              <a:srgbClr val="FF0000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4855361-C2B0-D84B-9EAF-05542174467B}"/>
                  </a:ext>
                </a:extLst>
              </p:cNvPr>
              <p:cNvSpPr txBox="1"/>
              <p:nvPr/>
            </p:nvSpPr>
            <p:spPr>
              <a:xfrm>
                <a:off x="2179558" y="3693664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4855361-C2B0-D84B-9EAF-055421744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58" y="3693664"/>
                <a:ext cx="368138" cy="338554"/>
              </a:xfrm>
              <a:prstGeom prst="rect">
                <a:avLst/>
              </a:prstGeom>
              <a:blipFill>
                <a:blip r:embed="rId4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298E5D1-142D-3B4F-837C-C2D01311659F}"/>
                  </a:ext>
                </a:extLst>
              </p:cNvPr>
              <p:cNvSpPr txBox="1"/>
              <p:nvPr/>
            </p:nvSpPr>
            <p:spPr>
              <a:xfrm>
                <a:off x="2743234" y="3673850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298E5D1-142D-3B4F-837C-C2D01311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34" y="3673850"/>
                <a:ext cx="368138" cy="358368"/>
              </a:xfrm>
              <a:prstGeom prst="rect">
                <a:avLst/>
              </a:prstGeom>
              <a:blipFill>
                <a:blip r:embed="rId5"/>
                <a:stretch>
                  <a:fillRect r="-3103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726FFD-91B8-984C-8702-001D9B7C0FF0}"/>
                  </a:ext>
                </a:extLst>
              </p:cNvPr>
              <p:cNvSpPr txBox="1"/>
              <p:nvPr/>
            </p:nvSpPr>
            <p:spPr>
              <a:xfrm>
                <a:off x="3590108" y="3683464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726FFD-91B8-984C-8702-001D9B7C0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108" y="3683464"/>
                <a:ext cx="368138" cy="358368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44">
            <a:extLst>
              <a:ext uri="{FF2B5EF4-FFF2-40B4-BE49-F238E27FC236}">
                <a16:creationId xmlns:a16="http://schemas.microsoft.com/office/drawing/2014/main" id="{54D1D7E1-BA57-DB4B-A2B6-DA05EF2E82F4}"/>
              </a:ext>
            </a:extLst>
          </p:cNvPr>
          <p:cNvGrpSpPr/>
          <p:nvPr/>
        </p:nvGrpSpPr>
        <p:grpSpPr>
          <a:xfrm>
            <a:off x="4857536" y="3435080"/>
            <a:ext cx="2368948" cy="858040"/>
            <a:chOff x="1826764" y="3309591"/>
            <a:chExt cx="2368948" cy="85804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0BB746-082E-0444-B449-59112E7B12B0}"/>
                </a:ext>
              </a:extLst>
            </p:cNvPr>
            <p:cNvSpPr txBox="1"/>
            <p:nvPr/>
          </p:nvSpPr>
          <p:spPr>
            <a:xfrm>
              <a:off x="1826764" y="3921410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15BAFE-42F2-AF44-B3AA-4D218ACC2A99}"/>
                </a:ext>
              </a:extLst>
            </p:cNvPr>
            <p:cNvSpPr txBox="1"/>
            <p:nvPr/>
          </p:nvSpPr>
          <p:spPr>
            <a:xfrm>
              <a:off x="1826764" y="3309591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66" name="Straight Connector 8">
              <a:extLst>
                <a:ext uri="{FF2B5EF4-FFF2-40B4-BE49-F238E27FC236}">
                  <a16:creationId xmlns:a16="http://schemas.microsoft.com/office/drawing/2014/main" id="{3160DEBD-00E6-3048-A9A4-3B73BE9A84F5}"/>
                </a:ext>
              </a:extLst>
            </p:cNvPr>
            <p:cNvCxnSpPr/>
            <p:nvPr/>
          </p:nvCxnSpPr>
          <p:spPr>
            <a:xfrm>
              <a:off x="2023561" y="4056729"/>
              <a:ext cx="2172151" cy="3967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8">
              <a:extLst>
                <a:ext uri="{FF2B5EF4-FFF2-40B4-BE49-F238E27FC236}">
                  <a16:creationId xmlns:a16="http://schemas.microsoft.com/office/drawing/2014/main" id="{C2555AC5-5B26-0A4C-8246-E53FC3582F11}"/>
                </a:ext>
              </a:extLst>
            </p:cNvPr>
            <p:cNvCxnSpPr/>
            <p:nvPr/>
          </p:nvCxnSpPr>
          <p:spPr>
            <a:xfrm>
              <a:off x="2023560" y="3437681"/>
              <a:ext cx="2172152" cy="0"/>
            </a:xfrm>
            <a:prstGeom prst="line">
              <a:avLst/>
            </a:prstGeom>
            <a:ln w="15875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10">
              <a:extLst>
                <a:ext uri="{FF2B5EF4-FFF2-40B4-BE49-F238E27FC236}">
                  <a16:creationId xmlns:a16="http://schemas.microsoft.com/office/drawing/2014/main" id="{D6327011-26A9-4944-89BE-AB8A52168331}"/>
                </a:ext>
              </a:extLst>
            </p:cNvPr>
            <p:cNvCxnSpPr/>
            <p:nvPr/>
          </p:nvCxnSpPr>
          <p:spPr>
            <a:xfrm flipV="1">
              <a:off x="2082767" y="3432702"/>
              <a:ext cx="167079" cy="6190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0">
              <a:extLst>
                <a:ext uri="{FF2B5EF4-FFF2-40B4-BE49-F238E27FC236}">
                  <a16:creationId xmlns:a16="http://schemas.microsoft.com/office/drawing/2014/main" id="{3302C03D-DB8F-8F43-851D-C274AD235136}"/>
                </a:ext>
              </a:extLst>
            </p:cNvPr>
            <p:cNvCxnSpPr/>
            <p:nvPr/>
          </p:nvCxnSpPr>
          <p:spPr>
            <a:xfrm>
              <a:off x="2486618" y="3431577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10">
              <a:extLst>
                <a:ext uri="{FF2B5EF4-FFF2-40B4-BE49-F238E27FC236}">
                  <a16:creationId xmlns:a16="http://schemas.microsoft.com/office/drawing/2014/main" id="{AE385E11-A580-8044-815D-B7E1E42C6C05}"/>
                </a:ext>
              </a:extLst>
            </p:cNvPr>
            <p:cNvCxnSpPr/>
            <p:nvPr/>
          </p:nvCxnSpPr>
          <p:spPr>
            <a:xfrm>
              <a:off x="3578045" y="3444987"/>
              <a:ext cx="182880" cy="61570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82B3E3B-B912-EB41-9F55-58936845527C}"/>
                    </a:ext>
                  </a:extLst>
                </p:cNvPr>
                <p:cNvSpPr txBox="1"/>
                <p:nvPr/>
              </p:nvSpPr>
              <p:spPr>
                <a:xfrm>
                  <a:off x="2118480" y="3572949"/>
                  <a:ext cx="3681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480" y="3572949"/>
                  <a:ext cx="368138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E451F29-69F2-DB41-B6FF-43392B95975C}"/>
                    </a:ext>
                  </a:extLst>
                </p:cNvPr>
                <p:cNvSpPr txBox="1"/>
                <p:nvPr/>
              </p:nvSpPr>
              <p:spPr>
                <a:xfrm>
                  <a:off x="2579573" y="3575579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573" y="3575579"/>
                  <a:ext cx="368138" cy="358368"/>
                </a:xfrm>
                <a:prstGeom prst="rect">
                  <a:avLst/>
                </a:prstGeom>
                <a:blipFill>
                  <a:blip r:embed="rId8"/>
                  <a:stretch>
                    <a:fillRect r="-30000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72FB160-00CD-7249-8989-517F47E25096}"/>
                    </a:ext>
                  </a:extLst>
                </p:cNvPr>
                <p:cNvSpPr txBox="1"/>
                <p:nvPr/>
              </p:nvSpPr>
              <p:spPr>
                <a:xfrm>
                  <a:off x="3669485" y="3563042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485" y="3563042"/>
                  <a:ext cx="368138" cy="358368"/>
                </a:xfrm>
                <a:prstGeom prst="rect">
                  <a:avLst/>
                </a:prstGeom>
                <a:blipFill>
                  <a:blip r:embed="rId9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组合 8">
              <a:extLst>
                <a:ext uri="{FF2B5EF4-FFF2-40B4-BE49-F238E27FC236}">
                  <a16:creationId xmlns:a16="http://schemas.microsoft.com/office/drawing/2014/main" id="{570FEF7D-FD68-A74E-A8C4-8489611C9576}"/>
                </a:ext>
              </a:extLst>
            </p:cNvPr>
            <p:cNvGrpSpPr/>
            <p:nvPr/>
          </p:nvGrpSpPr>
          <p:grpSpPr>
            <a:xfrm>
              <a:off x="3153807" y="3437681"/>
              <a:ext cx="506589" cy="619047"/>
              <a:chOff x="7634939" y="2069845"/>
              <a:chExt cx="506589" cy="619047"/>
            </a:xfrm>
          </p:grpSpPr>
          <p:cxnSp>
            <p:nvCxnSpPr>
              <p:cNvPr id="75" name="Straight Arrow Connector 10">
                <a:extLst>
                  <a:ext uri="{FF2B5EF4-FFF2-40B4-BE49-F238E27FC236}">
                    <a16:creationId xmlns:a16="http://schemas.microsoft.com/office/drawing/2014/main" id="{3D389F42-5C1A-C641-9FAA-CF84D57C46F1}"/>
                  </a:ext>
                </a:extLst>
              </p:cNvPr>
              <p:cNvCxnSpPr/>
              <p:nvPr/>
            </p:nvCxnSpPr>
            <p:spPr>
              <a:xfrm flipV="1">
                <a:off x="7689851" y="2069845"/>
                <a:ext cx="167079" cy="619047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29ED9A4-3CFA-3A43-A445-A6DD2476BECD}"/>
                      </a:ext>
                    </a:extLst>
                  </p:cNvPr>
                  <p:cNvSpPr txBox="1"/>
                  <p:nvPr/>
                </p:nvSpPr>
                <p:spPr>
                  <a:xfrm>
                    <a:off x="7773390" y="2217650"/>
                    <a:ext cx="36813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3390" y="2217650"/>
                    <a:ext cx="36813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乘号 41">
                <a:extLst>
                  <a:ext uri="{FF2B5EF4-FFF2-40B4-BE49-F238E27FC236}">
                    <a16:creationId xmlns:a16="http://schemas.microsoft.com/office/drawing/2014/main" id="{51686871-0228-E740-B044-F6CCEEDE56B1}"/>
                  </a:ext>
                </a:extLst>
              </p:cNvPr>
              <p:cNvSpPr/>
              <p:nvPr/>
            </p:nvSpPr>
            <p:spPr>
              <a:xfrm>
                <a:off x="7634939" y="2245879"/>
                <a:ext cx="229670" cy="310325"/>
              </a:xfrm>
              <a:prstGeom prst="mathMultiply">
                <a:avLst/>
              </a:prstGeom>
              <a:solidFill>
                <a:schemeClr val="tx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8" name="组合 45">
            <a:extLst>
              <a:ext uri="{FF2B5EF4-FFF2-40B4-BE49-F238E27FC236}">
                <a16:creationId xmlns:a16="http://schemas.microsoft.com/office/drawing/2014/main" id="{33F5803C-BF21-2948-BDB2-88ACAFDB6BF2}"/>
              </a:ext>
            </a:extLst>
          </p:cNvPr>
          <p:cNvGrpSpPr/>
          <p:nvPr/>
        </p:nvGrpSpPr>
        <p:grpSpPr>
          <a:xfrm>
            <a:off x="1840015" y="4878421"/>
            <a:ext cx="2368948" cy="867233"/>
            <a:chOff x="2010065" y="1878960"/>
            <a:chExt cx="2368949" cy="86723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224484C-3308-AF49-9798-9CF0FB50EE7D}"/>
                </a:ext>
              </a:extLst>
            </p:cNvPr>
            <p:cNvSpPr txBox="1"/>
            <p:nvPr/>
          </p:nvSpPr>
          <p:spPr>
            <a:xfrm>
              <a:off x="2010065" y="2499972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08A5B78-2369-5A44-8E73-2470FEB4226B}"/>
                </a:ext>
              </a:extLst>
            </p:cNvPr>
            <p:cNvSpPr txBox="1"/>
            <p:nvPr/>
          </p:nvSpPr>
          <p:spPr>
            <a:xfrm>
              <a:off x="2010065" y="1878960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81" name="Straight Connector 8">
              <a:extLst>
                <a:ext uri="{FF2B5EF4-FFF2-40B4-BE49-F238E27FC236}">
                  <a16:creationId xmlns:a16="http://schemas.microsoft.com/office/drawing/2014/main" id="{9292F150-90D6-9741-96C5-486C8D60E50E}"/>
                </a:ext>
              </a:extLst>
            </p:cNvPr>
            <p:cNvCxnSpPr/>
            <p:nvPr/>
          </p:nvCxnSpPr>
          <p:spPr>
            <a:xfrm flipV="1">
              <a:off x="2186801" y="2607554"/>
              <a:ext cx="2192213" cy="5336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">
              <a:extLst>
                <a:ext uri="{FF2B5EF4-FFF2-40B4-BE49-F238E27FC236}">
                  <a16:creationId xmlns:a16="http://schemas.microsoft.com/office/drawing/2014/main" id="{839F8F4A-D32E-8841-BF6D-1CFFC7143BC4}"/>
                </a:ext>
              </a:extLst>
            </p:cNvPr>
            <p:cNvCxnSpPr/>
            <p:nvPr/>
          </p:nvCxnSpPr>
          <p:spPr>
            <a:xfrm>
              <a:off x="2186800" y="1993842"/>
              <a:ext cx="2192214" cy="1"/>
            </a:xfrm>
            <a:prstGeom prst="line">
              <a:avLst/>
            </a:prstGeom>
            <a:ln w="15875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10">
              <a:extLst>
                <a:ext uri="{FF2B5EF4-FFF2-40B4-BE49-F238E27FC236}">
                  <a16:creationId xmlns:a16="http://schemas.microsoft.com/office/drawing/2014/main" id="{6E6F5B7C-054C-FB4C-ACB8-5BC7952B2442}"/>
                </a:ext>
              </a:extLst>
            </p:cNvPr>
            <p:cNvCxnSpPr/>
            <p:nvPr/>
          </p:nvCxnSpPr>
          <p:spPr>
            <a:xfrm flipV="1">
              <a:off x="2266067" y="1993843"/>
              <a:ext cx="167079" cy="6190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10">
              <a:extLst>
                <a:ext uri="{FF2B5EF4-FFF2-40B4-BE49-F238E27FC236}">
                  <a16:creationId xmlns:a16="http://schemas.microsoft.com/office/drawing/2014/main" id="{2662458C-E9EA-DC4A-BC4D-AE608C994E63}"/>
                </a:ext>
              </a:extLst>
            </p:cNvPr>
            <p:cNvCxnSpPr/>
            <p:nvPr/>
          </p:nvCxnSpPr>
          <p:spPr>
            <a:xfrm>
              <a:off x="2743947" y="2010298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10">
              <a:extLst>
                <a:ext uri="{FF2B5EF4-FFF2-40B4-BE49-F238E27FC236}">
                  <a16:creationId xmlns:a16="http://schemas.microsoft.com/office/drawing/2014/main" id="{705ED755-EB74-194C-B232-CF21BC4CB3CA}"/>
                </a:ext>
              </a:extLst>
            </p:cNvPr>
            <p:cNvCxnSpPr/>
            <p:nvPr/>
          </p:nvCxnSpPr>
          <p:spPr>
            <a:xfrm>
              <a:off x="3989752" y="2002070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8E78820-CD71-5D4A-AAB7-E7B8FD7F85BE}"/>
                    </a:ext>
                  </a:extLst>
                </p:cNvPr>
                <p:cNvSpPr txBox="1"/>
                <p:nvPr/>
              </p:nvSpPr>
              <p:spPr>
                <a:xfrm>
                  <a:off x="2288389" y="2150647"/>
                  <a:ext cx="3681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389" y="2150647"/>
                  <a:ext cx="368138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F680369-7BF2-F74C-AF84-83897EE5E648}"/>
                    </a:ext>
                  </a:extLst>
                </p:cNvPr>
                <p:cNvSpPr txBox="1"/>
                <p:nvPr/>
              </p:nvSpPr>
              <p:spPr>
                <a:xfrm>
                  <a:off x="2801491" y="2137729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491" y="2137729"/>
                  <a:ext cx="368138" cy="358368"/>
                </a:xfrm>
                <a:prstGeom prst="rect">
                  <a:avLst/>
                </a:prstGeom>
                <a:blipFill>
                  <a:blip r:embed="rId12"/>
                  <a:stretch>
                    <a:fillRect r="-30000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15CCFEE-AB4F-204F-AE2E-EE43B167F504}"/>
                    </a:ext>
                  </a:extLst>
                </p:cNvPr>
                <p:cNvSpPr txBox="1"/>
                <p:nvPr/>
              </p:nvSpPr>
              <p:spPr>
                <a:xfrm>
                  <a:off x="4013254" y="2146883"/>
                  <a:ext cx="365760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254" y="2146883"/>
                  <a:ext cx="365760" cy="358368"/>
                </a:xfrm>
                <a:prstGeom prst="rect">
                  <a:avLst/>
                </a:prstGeom>
                <a:blipFill>
                  <a:blip r:embed="rId13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9" name="Straight Arrow Connector 10">
            <a:extLst>
              <a:ext uri="{FF2B5EF4-FFF2-40B4-BE49-F238E27FC236}">
                <a16:creationId xmlns:a16="http://schemas.microsoft.com/office/drawing/2014/main" id="{2D4573EE-0783-1146-900B-CE42BB72AF67}"/>
              </a:ext>
            </a:extLst>
          </p:cNvPr>
          <p:cNvCxnSpPr/>
          <p:nvPr/>
        </p:nvCxnSpPr>
        <p:spPr>
          <a:xfrm flipV="1">
            <a:off x="3027831" y="4987968"/>
            <a:ext cx="167079" cy="61904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10">
            <a:extLst>
              <a:ext uri="{FF2B5EF4-FFF2-40B4-BE49-F238E27FC236}">
                <a16:creationId xmlns:a16="http://schemas.microsoft.com/office/drawing/2014/main" id="{8BBAD8B9-26E6-2542-8EDE-9C33F0349A3B}"/>
              </a:ext>
            </a:extLst>
          </p:cNvPr>
          <p:cNvCxnSpPr/>
          <p:nvPr/>
        </p:nvCxnSpPr>
        <p:spPr>
          <a:xfrm flipV="1">
            <a:off x="3384658" y="4993304"/>
            <a:ext cx="167079" cy="61904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1647522-EE72-3147-98E7-D43D074F6DC1}"/>
                  </a:ext>
                </a:extLst>
              </p:cNvPr>
              <p:cNvSpPr txBox="1"/>
              <p:nvPr/>
            </p:nvSpPr>
            <p:spPr>
              <a:xfrm>
                <a:off x="3100060" y="5147097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1647522-EE72-3147-98E7-D43D074F6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60" y="5147097"/>
                <a:ext cx="368138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53698FC-D93A-1C47-B454-B97F7427DA89}"/>
                  </a:ext>
                </a:extLst>
              </p:cNvPr>
              <p:cNvSpPr txBox="1"/>
              <p:nvPr/>
            </p:nvSpPr>
            <p:spPr>
              <a:xfrm>
                <a:off x="3424179" y="5154909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53698FC-D93A-1C47-B454-B97F7427D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179" y="5154909"/>
                <a:ext cx="368138" cy="338554"/>
              </a:xfrm>
              <a:prstGeom prst="rect">
                <a:avLst/>
              </a:prstGeom>
              <a:blipFill>
                <a:blip r:embed="rId15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组合 71">
            <a:extLst>
              <a:ext uri="{FF2B5EF4-FFF2-40B4-BE49-F238E27FC236}">
                <a16:creationId xmlns:a16="http://schemas.microsoft.com/office/drawing/2014/main" id="{278C2900-A328-8447-9C53-E3825C1D4113}"/>
              </a:ext>
            </a:extLst>
          </p:cNvPr>
          <p:cNvGrpSpPr/>
          <p:nvPr/>
        </p:nvGrpSpPr>
        <p:grpSpPr>
          <a:xfrm>
            <a:off x="4857535" y="4894283"/>
            <a:ext cx="2442507" cy="845401"/>
            <a:chOff x="1990579" y="1878960"/>
            <a:chExt cx="2442508" cy="84540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9477E62-DDA1-6947-B49C-54CF90BFC5F3}"/>
                </a:ext>
              </a:extLst>
            </p:cNvPr>
            <p:cNvSpPr txBox="1"/>
            <p:nvPr/>
          </p:nvSpPr>
          <p:spPr>
            <a:xfrm>
              <a:off x="1990579" y="2478140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0D7781-4C00-3544-8CD5-EDFDC45A7901}"/>
                </a:ext>
              </a:extLst>
            </p:cNvPr>
            <p:cNvSpPr txBox="1"/>
            <p:nvPr/>
          </p:nvSpPr>
          <p:spPr>
            <a:xfrm>
              <a:off x="1990579" y="1878960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96" name="Straight Connector 8">
              <a:extLst>
                <a:ext uri="{FF2B5EF4-FFF2-40B4-BE49-F238E27FC236}">
                  <a16:creationId xmlns:a16="http://schemas.microsoft.com/office/drawing/2014/main" id="{BC887801-62D3-DE43-8A48-62B13FE091D8}"/>
                </a:ext>
              </a:extLst>
            </p:cNvPr>
            <p:cNvCxnSpPr/>
            <p:nvPr/>
          </p:nvCxnSpPr>
          <p:spPr>
            <a:xfrm>
              <a:off x="2186801" y="2612890"/>
              <a:ext cx="2246286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8">
              <a:extLst>
                <a:ext uri="{FF2B5EF4-FFF2-40B4-BE49-F238E27FC236}">
                  <a16:creationId xmlns:a16="http://schemas.microsoft.com/office/drawing/2014/main" id="{77DA3FD8-FF90-0C49-8AC7-F926A6245AAA}"/>
                </a:ext>
              </a:extLst>
            </p:cNvPr>
            <p:cNvCxnSpPr/>
            <p:nvPr/>
          </p:nvCxnSpPr>
          <p:spPr>
            <a:xfrm>
              <a:off x="2186800" y="1993842"/>
              <a:ext cx="2246287" cy="16458"/>
            </a:xfrm>
            <a:prstGeom prst="line">
              <a:avLst/>
            </a:prstGeom>
            <a:ln w="15875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0">
              <a:extLst>
                <a:ext uri="{FF2B5EF4-FFF2-40B4-BE49-F238E27FC236}">
                  <a16:creationId xmlns:a16="http://schemas.microsoft.com/office/drawing/2014/main" id="{9A05D879-E27E-D447-97F1-BF2DEA22A5EC}"/>
                </a:ext>
              </a:extLst>
            </p:cNvPr>
            <p:cNvCxnSpPr/>
            <p:nvPr/>
          </p:nvCxnSpPr>
          <p:spPr>
            <a:xfrm flipV="1">
              <a:off x="2246581" y="1993843"/>
              <a:ext cx="167079" cy="6190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10">
              <a:extLst>
                <a:ext uri="{FF2B5EF4-FFF2-40B4-BE49-F238E27FC236}">
                  <a16:creationId xmlns:a16="http://schemas.microsoft.com/office/drawing/2014/main" id="{FE9F66B1-D4F6-A745-905A-06577F913498}"/>
                </a:ext>
              </a:extLst>
            </p:cNvPr>
            <p:cNvCxnSpPr/>
            <p:nvPr/>
          </p:nvCxnSpPr>
          <p:spPr>
            <a:xfrm>
              <a:off x="2577933" y="1984774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10">
              <a:extLst>
                <a:ext uri="{FF2B5EF4-FFF2-40B4-BE49-F238E27FC236}">
                  <a16:creationId xmlns:a16="http://schemas.microsoft.com/office/drawing/2014/main" id="{F33D2508-CCBD-E143-87C9-C61BECD79AB4}"/>
                </a:ext>
              </a:extLst>
            </p:cNvPr>
            <p:cNvCxnSpPr/>
            <p:nvPr/>
          </p:nvCxnSpPr>
          <p:spPr>
            <a:xfrm>
              <a:off x="3965410" y="2011989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4FD27A4-3EF0-0E46-B42D-4E191475E201}"/>
                    </a:ext>
                  </a:extLst>
                </p:cNvPr>
                <p:cNvSpPr txBox="1"/>
                <p:nvPr/>
              </p:nvSpPr>
              <p:spPr>
                <a:xfrm>
                  <a:off x="2229592" y="2201793"/>
                  <a:ext cx="3681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592" y="2201793"/>
                  <a:ext cx="368138" cy="338554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r="-4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53F76CC-F8A2-0E40-AF33-26FD43C7EA65}"/>
                    </a:ext>
                  </a:extLst>
                </p:cNvPr>
                <p:cNvSpPr txBox="1"/>
                <p:nvPr/>
              </p:nvSpPr>
              <p:spPr>
                <a:xfrm>
                  <a:off x="2597730" y="2105265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7730" y="2105265"/>
                  <a:ext cx="368138" cy="358368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31148" b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1545198-4377-FD4B-B6A0-6F1DD2229D97}"/>
                    </a:ext>
                  </a:extLst>
                </p:cNvPr>
                <p:cNvSpPr txBox="1"/>
                <p:nvPr/>
              </p:nvSpPr>
              <p:spPr>
                <a:xfrm>
                  <a:off x="3993768" y="2125742"/>
                  <a:ext cx="365760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3768" y="2125742"/>
                  <a:ext cx="365760" cy="358368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r="-33333" b="-6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4" name="Straight Arrow Connector 10">
            <a:extLst>
              <a:ext uri="{FF2B5EF4-FFF2-40B4-BE49-F238E27FC236}">
                <a16:creationId xmlns:a16="http://schemas.microsoft.com/office/drawing/2014/main" id="{7A1DE7A1-27C6-6648-9209-282EB9AB58EA}"/>
              </a:ext>
            </a:extLst>
          </p:cNvPr>
          <p:cNvCxnSpPr/>
          <p:nvPr/>
        </p:nvCxnSpPr>
        <p:spPr>
          <a:xfrm flipV="1">
            <a:off x="5863458" y="5003471"/>
            <a:ext cx="167079" cy="61904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">
            <a:extLst>
              <a:ext uri="{FF2B5EF4-FFF2-40B4-BE49-F238E27FC236}">
                <a16:creationId xmlns:a16="http://schemas.microsoft.com/office/drawing/2014/main" id="{61AAF1C4-2C2E-D645-8B05-065F46293128}"/>
              </a:ext>
            </a:extLst>
          </p:cNvPr>
          <p:cNvCxnSpPr/>
          <p:nvPr/>
        </p:nvCxnSpPr>
        <p:spPr>
          <a:xfrm flipV="1">
            <a:off x="6481218" y="5001531"/>
            <a:ext cx="167079" cy="61904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3E52249-3C86-A140-9402-4884E3B60531}"/>
                  </a:ext>
                </a:extLst>
              </p:cNvPr>
              <p:cNvSpPr txBox="1"/>
              <p:nvPr/>
            </p:nvSpPr>
            <p:spPr>
              <a:xfrm>
                <a:off x="5857884" y="5217116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3E52249-3C86-A140-9402-4884E3B60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884" y="5217116"/>
                <a:ext cx="368138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25E820E-7692-5B43-9536-226E642AA494}"/>
                  </a:ext>
                </a:extLst>
              </p:cNvPr>
              <p:cNvSpPr txBox="1"/>
              <p:nvPr/>
            </p:nvSpPr>
            <p:spPr>
              <a:xfrm>
                <a:off x="6464228" y="5217116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25E820E-7692-5B43-9536-226E642AA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28" y="5217116"/>
                <a:ext cx="368138" cy="338554"/>
              </a:xfrm>
              <a:prstGeom prst="rect">
                <a:avLst/>
              </a:prstGeom>
              <a:blipFill>
                <a:blip r:embed="rId20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">
            <a:extLst>
              <a:ext uri="{FF2B5EF4-FFF2-40B4-BE49-F238E27FC236}">
                <a16:creationId xmlns:a16="http://schemas.microsoft.com/office/drawing/2014/main" id="{C80E91F5-7C2F-BF43-BD49-0AD01E678DAA}"/>
              </a:ext>
            </a:extLst>
          </p:cNvPr>
          <p:cNvCxnSpPr/>
          <p:nvPr/>
        </p:nvCxnSpPr>
        <p:spPr>
          <a:xfrm>
            <a:off x="6148379" y="5025623"/>
            <a:ext cx="182880" cy="628855"/>
          </a:xfrm>
          <a:prstGeom prst="straightConnector1">
            <a:avLst/>
          </a:prstGeom>
          <a:ln w="12700">
            <a:solidFill>
              <a:srgbClr val="FF0000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65993A1-7150-8649-BD06-2581BB59FA34}"/>
                  </a:ext>
                </a:extLst>
              </p:cNvPr>
              <p:cNvSpPr txBox="1"/>
              <p:nvPr/>
            </p:nvSpPr>
            <p:spPr>
              <a:xfrm>
                <a:off x="6223996" y="5138714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65993A1-7150-8649-BD06-2581BB59F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96" y="5138714"/>
                <a:ext cx="368138" cy="35836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乘号 60">
            <a:extLst>
              <a:ext uri="{FF2B5EF4-FFF2-40B4-BE49-F238E27FC236}">
                <a16:creationId xmlns:a16="http://schemas.microsoft.com/office/drawing/2014/main" id="{AA7E6037-CB56-5349-ADA6-93CBE2435047}"/>
              </a:ext>
            </a:extLst>
          </p:cNvPr>
          <p:cNvSpPr/>
          <p:nvPr/>
        </p:nvSpPr>
        <p:spPr>
          <a:xfrm>
            <a:off x="6117412" y="5169225"/>
            <a:ext cx="229670" cy="310325"/>
          </a:xfrm>
          <a:prstGeom prst="mathMultiply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5A701B-EC93-D048-83E3-9496DAFA7801}"/>
              </a:ext>
            </a:extLst>
          </p:cNvPr>
          <p:cNvSpPr txBox="1"/>
          <p:nvPr/>
        </p:nvSpPr>
        <p:spPr>
          <a:xfrm>
            <a:off x="2649582" y="4381772"/>
            <a:ext cx="95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9ED20FC-39CF-C445-ABC5-B5E688232588}"/>
              </a:ext>
            </a:extLst>
          </p:cNvPr>
          <p:cNvSpPr txBox="1"/>
          <p:nvPr/>
        </p:nvSpPr>
        <p:spPr>
          <a:xfrm>
            <a:off x="5505563" y="4379886"/>
            <a:ext cx="95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1D4E4F0-27D8-E048-AEF8-E5B12B1373BE}"/>
              </a:ext>
            </a:extLst>
          </p:cNvPr>
          <p:cNvSpPr txBox="1"/>
          <p:nvPr/>
        </p:nvSpPr>
        <p:spPr>
          <a:xfrm>
            <a:off x="2650755" y="5875478"/>
            <a:ext cx="95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97E43E-B2B3-084B-A01F-99AAAAC3E19B}"/>
              </a:ext>
            </a:extLst>
          </p:cNvPr>
          <p:cNvSpPr txBox="1"/>
          <p:nvPr/>
        </p:nvSpPr>
        <p:spPr>
          <a:xfrm>
            <a:off x="5505562" y="5875478"/>
            <a:ext cx="95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50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BFD-5016-A34C-84D7-1D8D3ABB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Handle mismatch and loss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1C82E26-A5FA-884D-881E-0467B426E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CEB2215-7EDF-F24C-9953-8BA2E94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71E38-9A40-4E7E-89BC-C927CE2E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4699DE-C598-4443-802B-131665F9EFED}"/>
              </a:ext>
            </a:extLst>
          </p:cNvPr>
          <p:cNvCxnSpPr>
            <a:cxnSpLocks/>
          </p:cNvCxnSpPr>
          <p:nvPr/>
        </p:nvCxnSpPr>
        <p:spPr>
          <a:xfrm>
            <a:off x="2009420" y="8366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1">
                <a:extLst>
                  <a:ext uri="{FF2B5EF4-FFF2-40B4-BE49-F238E27FC236}">
                    <a16:creationId xmlns:a16="http://schemas.microsoft.com/office/drawing/2014/main" id="{C05915A5-5A68-48EF-B8F7-01A3FE9DC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1308789"/>
                  </p:ext>
                </p:extLst>
              </p:nvPr>
            </p:nvGraphicFramePr>
            <p:xfrm>
              <a:off x="720000" y="3456000"/>
              <a:ext cx="7280746" cy="84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56149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56149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56149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679564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232735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421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421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ln>
                                        <a:noFill/>
                                      </a:ln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n>
                                        <a:noFill/>
                                      </a:ln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n>
                                        <a:noFill/>
                                      </a:ln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n>
                                        <a:noFill/>
                                      </a:ln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n>
                                        <a:noFill/>
                                      </a:ln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n>
                                            <a:noFill/>
                                          </a:ln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n>
                                            <a:noFill/>
                                          </a:ln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n>
                                            <a:noFill/>
                                          </a:ln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ln>
                                        <a:noFill/>
                                      </a:ln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n>
                                        <a:noFill/>
                                      </a:ln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n>
                                        <a:noFill/>
                                      </a:ln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=</m:t>
                              </m:r>
                            </m:oMath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1">
                <a:extLst>
                  <a:ext uri="{FF2B5EF4-FFF2-40B4-BE49-F238E27FC236}">
                    <a16:creationId xmlns:a16="http://schemas.microsoft.com/office/drawing/2014/main" id="{C05915A5-5A68-48EF-B8F7-01A3FE9DC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1308789"/>
                  </p:ext>
                </p:extLst>
              </p:nvPr>
            </p:nvGraphicFramePr>
            <p:xfrm>
              <a:off x="720000" y="3456000"/>
              <a:ext cx="7280746" cy="84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56149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56149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56149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679564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232735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421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0000" t="-8824" r="-300000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54" t="-8824" r="-202632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647" t="-8824" r="-73684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421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2121" r="-300000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54" t="-112121" r="-202632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647" t="-112121" r="-73684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1753" t="-112121" r="-1031" b="-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箭头: 下 14">
            <a:extLst>
              <a:ext uri="{FF2B5EF4-FFF2-40B4-BE49-F238E27FC236}">
                <a16:creationId xmlns:a16="http://schemas.microsoft.com/office/drawing/2014/main" id="{C5C990B6-6B8F-4E7A-AA68-863CA5B4D94F}"/>
              </a:ext>
            </a:extLst>
          </p:cNvPr>
          <p:cNvSpPr/>
          <p:nvPr/>
        </p:nvSpPr>
        <p:spPr>
          <a:xfrm>
            <a:off x="4730328" y="4340354"/>
            <a:ext cx="328094" cy="42283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1">
                <a:extLst>
                  <a:ext uri="{FF2B5EF4-FFF2-40B4-BE49-F238E27FC236}">
                    <a16:creationId xmlns:a16="http://schemas.microsoft.com/office/drawing/2014/main" id="{6F80C540-88BF-47E9-A278-96081A2D11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152933"/>
                  </p:ext>
                </p:extLst>
              </p:nvPr>
            </p:nvGraphicFramePr>
            <p:xfrm>
              <a:off x="720000" y="4788772"/>
              <a:ext cx="7279200" cy="81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55840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679207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232473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3930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4205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1">
                <a:extLst>
                  <a:ext uri="{FF2B5EF4-FFF2-40B4-BE49-F238E27FC236}">
                    <a16:creationId xmlns:a16="http://schemas.microsoft.com/office/drawing/2014/main" id="{6F80C540-88BF-47E9-A278-96081A2D11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152933"/>
                  </p:ext>
                </p:extLst>
              </p:nvPr>
            </p:nvGraphicFramePr>
            <p:xfrm>
              <a:off x="720000" y="4788772"/>
              <a:ext cx="7279200" cy="81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55840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679207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232473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3930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00000" t="-9677" r="-300000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754" t="-9677" r="-202632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8647" t="-9677" r="-73684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4205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0" r="-300000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754" t="-100000" r="-202632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8647" t="-100000" r="-73684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91753" t="-100000" r="-1031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5297279-744D-0648-BBBA-AB606628567D}"/>
              </a:ext>
            </a:extLst>
          </p:cNvPr>
          <p:cNvSpPr txBox="1"/>
          <p:nvPr/>
        </p:nvSpPr>
        <p:spPr>
          <a:xfrm>
            <a:off x="1749186" y="2515971"/>
            <a:ext cx="1246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B65D8C-A21F-9B49-A367-06C4D44634C4}"/>
              </a:ext>
            </a:extLst>
          </p:cNvPr>
          <p:cNvSpPr txBox="1"/>
          <p:nvPr/>
        </p:nvSpPr>
        <p:spPr>
          <a:xfrm>
            <a:off x="1749185" y="1865105"/>
            <a:ext cx="1246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3B50A728-9F3D-EC4B-9933-C58F779D0D7D}"/>
              </a:ext>
            </a:extLst>
          </p:cNvPr>
          <p:cNvCxnSpPr/>
          <p:nvPr/>
        </p:nvCxnSpPr>
        <p:spPr>
          <a:xfrm flipV="1">
            <a:off x="1936471" y="2605011"/>
            <a:ext cx="2181663" cy="12756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7D9BACE8-4BA7-8343-A3BB-DD8199188ACC}"/>
              </a:ext>
            </a:extLst>
          </p:cNvPr>
          <p:cNvCxnSpPr/>
          <p:nvPr/>
        </p:nvCxnSpPr>
        <p:spPr>
          <a:xfrm>
            <a:off x="1936470" y="1998719"/>
            <a:ext cx="2181664" cy="8229"/>
          </a:xfrm>
          <a:prstGeom prst="line">
            <a:avLst/>
          </a:prstGeom>
          <a:ln w="15875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0">
            <a:extLst>
              <a:ext uri="{FF2B5EF4-FFF2-40B4-BE49-F238E27FC236}">
                <a16:creationId xmlns:a16="http://schemas.microsoft.com/office/drawing/2014/main" id="{14FDA2C2-06C7-1C45-B716-C851A39BFD79}"/>
              </a:ext>
            </a:extLst>
          </p:cNvPr>
          <p:cNvCxnSpPr/>
          <p:nvPr/>
        </p:nvCxnSpPr>
        <p:spPr>
          <a:xfrm flipV="1">
            <a:off x="2005190" y="1992053"/>
            <a:ext cx="167079" cy="61904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0">
            <a:extLst>
              <a:ext uri="{FF2B5EF4-FFF2-40B4-BE49-F238E27FC236}">
                <a16:creationId xmlns:a16="http://schemas.microsoft.com/office/drawing/2014/main" id="{AD67F37A-C8AD-DD47-A6F8-42A6B826A8B0}"/>
              </a:ext>
            </a:extLst>
          </p:cNvPr>
          <p:cNvCxnSpPr/>
          <p:nvPr/>
        </p:nvCxnSpPr>
        <p:spPr>
          <a:xfrm>
            <a:off x="2559926" y="2010227"/>
            <a:ext cx="182880" cy="628855"/>
          </a:xfrm>
          <a:prstGeom prst="straightConnector1">
            <a:avLst/>
          </a:prstGeom>
          <a:ln w="12700">
            <a:solidFill>
              <a:srgbClr val="FF0000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0">
            <a:extLst>
              <a:ext uri="{FF2B5EF4-FFF2-40B4-BE49-F238E27FC236}">
                <a16:creationId xmlns:a16="http://schemas.microsoft.com/office/drawing/2014/main" id="{203DC7C2-9B1A-8047-B7CE-1C0A551FA50D}"/>
              </a:ext>
            </a:extLst>
          </p:cNvPr>
          <p:cNvCxnSpPr/>
          <p:nvPr/>
        </p:nvCxnSpPr>
        <p:spPr>
          <a:xfrm>
            <a:off x="3407838" y="2010226"/>
            <a:ext cx="182880" cy="628855"/>
          </a:xfrm>
          <a:prstGeom prst="straightConnector1">
            <a:avLst/>
          </a:prstGeom>
          <a:ln w="12700">
            <a:solidFill>
              <a:srgbClr val="FF0000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7BB585-8EE3-0A48-8A24-B75A31C9A9C9}"/>
                  </a:ext>
                </a:extLst>
              </p:cNvPr>
              <p:cNvSpPr txBox="1"/>
              <p:nvPr/>
            </p:nvSpPr>
            <p:spPr>
              <a:xfrm>
                <a:off x="2088728" y="2131140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7BB585-8EE3-0A48-8A24-B75A31C9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28" y="2131140"/>
                <a:ext cx="368138" cy="338554"/>
              </a:xfrm>
              <a:prstGeom prst="rect">
                <a:avLst/>
              </a:prstGeom>
              <a:blipFill>
                <a:blip r:embed="rId5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03C640-5893-774F-95CC-E4137E5F35B0}"/>
                  </a:ext>
                </a:extLst>
              </p:cNvPr>
              <p:cNvSpPr txBox="1"/>
              <p:nvPr/>
            </p:nvSpPr>
            <p:spPr>
              <a:xfrm>
                <a:off x="2652404" y="2111326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03C640-5893-774F-95CC-E4137E5F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04" y="2111326"/>
                <a:ext cx="368138" cy="358368"/>
              </a:xfrm>
              <a:prstGeom prst="rect">
                <a:avLst/>
              </a:prstGeom>
              <a:blipFill>
                <a:blip r:embed="rId6"/>
                <a:stretch>
                  <a:fillRect r="-30000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0A8366-C29C-AD45-B2D5-49F689C82160}"/>
                  </a:ext>
                </a:extLst>
              </p:cNvPr>
              <p:cNvSpPr txBox="1"/>
              <p:nvPr/>
            </p:nvSpPr>
            <p:spPr>
              <a:xfrm>
                <a:off x="3499278" y="2120940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0A8366-C29C-AD45-B2D5-49F689C82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78" y="2120940"/>
                <a:ext cx="368138" cy="358368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44">
            <a:extLst>
              <a:ext uri="{FF2B5EF4-FFF2-40B4-BE49-F238E27FC236}">
                <a16:creationId xmlns:a16="http://schemas.microsoft.com/office/drawing/2014/main" id="{D6F6C6D7-3BA4-D948-8D25-BE6F2084B37C}"/>
              </a:ext>
            </a:extLst>
          </p:cNvPr>
          <p:cNvGrpSpPr/>
          <p:nvPr/>
        </p:nvGrpSpPr>
        <p:grpSpPr>
          <a:xfrm>
            <a:off x="4766706" y="1872556"/>
            <a:ext cx="2368948" cy="858040"/>
            <a:chOff x="1826764" y="3309591"/>
            <a:chExt cx="2368948" cy="8580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AB9EF2-414E-A34B-92F5-24293343A3F0}"/>
                </a:ext>
              </a:extLst>
            </p:cNvPr>
            <p:cNvSpPr txBox="1"/>
            <p:nvPr/>
          </p:nvSpPr>
          <p:spPr>
            <a:xfrm>
              <a:off x="1826764" y="3921410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B1B059-7497-C549-9B16-E41C0887B99A}"/>
                </a:ext>
              </a:extLst>
            </p:cNvPr>
            <p:cNvSpPr txBox="1"/>
            <p:nvPr/>
          </p:nvSpPr>
          <p:spPr>
            <a:xfrm>
              <a:off x="1826764" y="3309591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32" name="Straight Connector 8">
              <a:extLst>
                <a:ext uri="{FF2B5EF4-FFF2-40B4-BE49-F238E27FC236}">
                  <a16:creationId xmlns:a16="http://schemas.microsoft.com/office/drawing/2014/main" id="{AB8E1230-E8B5-F146-96B9-96CE60C612E7}"/>
                </a:ext>
              </a:extLst>
            </p:cNvPr>
            <p:cNvCxnSpPr/>
            <p:nvPr/>
          </p:nvCxnSpPr>
          <p:spPr>
            <a:xfrm>
              <a:off x="2023561" y="4056729"/>
              <a:ext cx="2172151" cy="3967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8">
              <a:extLst>
                <a:ext uri="{FF2B5EF4-FFF2-40B4-BE49-F238E27FC236}">
                  <a16:creationId xmlns:a16="http://schemas.microsoft.com/office/drawing/2014/main" id="{764396E9-6479-9D4C-AEA7-2D408E7A4C37}"/>
                </a:ext>
              </a:extLst>
            </p:cNvPr>
            <p:cNvCxnSpPr/>
            <p:nvPr/>
          </p:nvCxnSpPr>
          <p:spPr>
            <a:xfrm>
              <a:off x="2023560" y="3437681"/>
              <a:ext cx="2172152" cy="0"/>
            </a:xfrm>
            <a:prstGeom prst="line">
              <a:avLst/>
            </a:prstGeom>
            <a:ln w="15875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10">
              <a:extLst>
                <a:ext uri="{FF2B5EF4-FFF2-40B4-BE49-F238E27FC236}">
                  <a16:creationId xmlns:a16="http://schemas.microsoft.com/office/drawing/2014/main" id="{C3E8A33F-13CD-8544-AC36-F58BCBB429AD}"/>
                </a:ext>
              </a:extLst>
            </p:cNvPr>
            <p:cNvCxnSpPr/>
            <p:nvPr/>
          </p:nvCxnSpPr>
          <p:spPr>
            <a:xfrm flipV="1">
              <a:off x="2082767" y="3432702"/>
              <a:ext cx="167079" cy="6190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10">
              <a:extLst>
                <a:ext uri="{FF2B5EF4-FFF2-40B4-BE49-F238E27FC236}">
                  <a16:creationId xmlns:a16="http://schemas.microsoft.com/office/drawing/2014/main" id="{D7E340CB-F744-AA48-9223-17BA44681B55}"/>
                </a:ext>
              </a:extLst>
            </p:cNvPr>
            <p:cNvCxnSpPr/>
            <p:nvPr/>
          </p:nvCxnSpPr>
          <p:spPr>
            <a:xfrm>
              <a:off x="2486618" y="3431577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10">
              <a:extLst>
                <a:ext uri="{FF2B5EF4-FFF2-40B4-BE49-F238E27FC236}">
                  <a16:creationId xmlns:a16="http://schemas.microsoft.com/office/drawing/2014/main" id="{9EEF0656-1DD3-4D45-A2C8-3F5B2A4D1347}"/>
                </a:ext>
              </a:extLst>
            </p:cNvPr>
            <p:cNvCxnSpPr/>
            <p:nvPr/>
          </p:nvCxnSpPr>
          <p:spPr>
            <a:xfrm>
              <a:off x="3578045" y="3444987"/>
              <a:ext cx="182880" cy="61570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1836BFA-52AB-554D-BD38-38CE873AAAE1}"/>
                    </a:ext>
                  </a:extLst>
                </p:cNvPr>
                <p:cNvSpPr txBox="1"/>
                <p:nvPr/>
              </p:nvSpPr>
              <p:spPr>
                <a:xfrm>
                  <a:off x="2118480" y="3572949"/>
                  <a:ext cx="3681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480" y="3572949"/>
                  <a:ext cx="368138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3CB1BB7-1C42-FA4B-AADE-004B2A35E58B}"/>
                    </a:ext>
                  </a:extLst>
                </p:cNvPr>
                <p:cNvSpPr txBox="1"/>
                <p:nvPr/>
              </p:nvSpPr>
              <p:spPr>
                <a:xfrm>
                  <a:off x="2579573" y="3575579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573" y="3575579"/>
                  <a:ext cx="368138" cy="358368"/>
                </a:xfrm>
                <a:prstGeom prst="rect">
                  <a:avLst/>
                </a:prstGeom>
                <a:blipFill>
                  <a:blip r:embed="rId9"/>
                  <a:stretch>
                    <a:fillRect r="-30000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A331C0A-D8C4-1047-9743-7B997D00734E}"/>
                    </a:ext>
                  </a:extLst>
                </p:cNvPr>
                <p:cNvSpPr txBox="1"/>
                <p:nvPr/>
              </p:nvSpPr>
              <p:spPr>
                <a:xfrm>
                  <a:off x="3669485" y="3563042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485" y="3563042"/>
                  <a:ext cx="368138" cy="358368"/>
                </a:xfrm>
                <a:prstGeom prst="rect">
                  <a:avLst/>
                </a:prstGeom>
                <a:blipFill>
                  <a:blip r:embed="rId10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组合 8">
              <a:extLst>
                <a:ext uri="{FF2B5EF4-FFF2-40B4-BE49-F238E27FC236}">
                  <a16:creationId xmlns:a16="http://schemas.microsoft.com/office/drawing/2014/main" id="{9D59DB89-0D4D-5546-AE89-B0BFAF307B26}"/>
                </a:ext>
              </a:extLst>
            </p:cNvPr>
            <p:cNvGrpSpPr/>
            <p:nvPr/>
          </p:nvGrpSpPr>
          <p:grpSpPr>
            <a:xfrm>
              <a:off x="3153807" y="3437681"/>
              <a:ext cx="506589" cy="619047"/>
              <a:chOff x="7634939" y="2069845"/>
              <a:chExt cx="506589" cy="619047"/>
            </a:xfrm>
          </p:grpSpPr>
          <p:cxnSp>
            <p:nvCxnSpPr>
              <p:cNvPr id="41" name="Straight Arrow Connector 10">
                <a:extLst>
                  <a:ext uri="{FF2B5EF4-FFF2-40B4-BE49-F238E27FC236}">
                    <a16:creationId xmlns:a16="http://schemas.microsoft.com/office/drawing/2014/main" id="{9C237ADD-0FBC-D54A-A9E2-0186F91FDF11}"/>
                  </a:ext>
                </a:extLst>
              </p:cNvPr>
              <p:cNvCxnSpPr/>
              <p:nvPr/>
            </p:nvCxnSpPr>
            <p:spPr>
              <a:xfrm flipV="1">
                <a:off x="7689851" y="2069845"/>
                <a:ext cx="167079" cy="619047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headEnd w="med" len="med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7489406-232F-A04F-BD4F-8087A93B720C}"/>
                      </a:ext>
                    </a:extLst>
                  </p:cNvPr>
                  <p:cNvSpPr txBox="1"/>
                  <p:nvPr/>
                </p:nvSpPr>
                <p:spPr>
                  <a:xfrm>
                    <a:off x="7773390" y="2217650"/>
                    <a:ext cx="36813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3390" y="2217650"/>
                    <a:ext cx="36813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乘号 41">
                <a:extLst>
                  <a:ext uri="{FF2B5EF4-FFF2-40B4-BE49-F238E27FC236}">
                    <a16:creationId xmlns:a16="http://schemas.microsoft.com/office/drawing/2014/main" id="{83140F8F-C1A5-3D49-B076-739BFC9BAF6C}"/>
                  </a:ext>
                </a:extLst>
              </p:cNvPr>
              <p:cNvSpPr/>
              <p:nvPr/>
            </p:nvSpPr>
            <p:spPr>
              <a:xfrm>
                <a:off x="7634939" y="2245879"/>
                <a:ext cx="229670" cy="310325"/>
              </a:xfrm>
              <a:prstGeom prst="mathMultiply">
                <a:avLst/>
              </a:prstGeom>
              <a:solidFill>
                <a:schemeClr val="tx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00C96A5-8ADA-6848-B222-87855F4A5682}"/>
              </a:ext>
            </a:extLst>
          </p:cNvPr>
          <p:cNvSpPr txBox="1"/>
          <p:nvPr/>
        </p:nvSpPr>
        <p:spPr>
          <a:xfrm>
            <a:off x="2540612" y="2730596"/>
            <a:ext cx="95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CD970D-47F4-F84B-9506-42885D1EC961}"/>
              </a:ext>
            </a:extLst>
          </p:cNvPr>
          <p:cNvSpPr txBox="1"/>
          <p:nvPr/>
        </p:nvSpPr>
        <p:spPr>
          <a:xfrm>
            <a:off x="5414733" y="2817362"/>
            <a:ext cx="95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1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BFD-5016-A34C-84D7-1D8D3ABB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Handle mismatch and loss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3F6CF9-9A86-A141-94B6-FDC48B644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CEB2215-7EDF-F24C-9953-8BA2E94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71E38-9A40-4E7E-89BC-C927CE2E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4699DE-C598-4443-802B-131665F9EFED}"/>
              </a:ext>
            </a:extLst>
          </p:cNvPr>
          <p:cNvCxnSpPr>
            <a:cxnSpLocks/>
          </p:cNvCxnSpPr>
          <p:nvPr/>
        </p:nvCxnSpPr>
        <p:spPr>
          <a:xfrm>
            <a:off x="2009420" y="8366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1">
                <a:extLst>
                  <a:ext uri="{FF2B5EF4-FFF2-40B4-BE49-F238E27FC236}">
                    <a16:creationId xmlns:a16="http://schemas.microsoft.com/office/drawing/2014/main" id="{662B13CF-2C92-44C7-9F40-387799DDC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334303"/>
                  </p:ext>
                </p:extLst>
              </p:nvPr>
            </p:nvGraphicFramePr>
            <p:xfrm>
              <a:off x="720000" y="3456000"/>
              <a:ext cx="7279200" cy="8404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55840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419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41940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1">
                <a:extLst>
                  <a:ext uri="{FF2B5EF4-FFF2-40B4-BE49-F238E27FC236}">
                    <a16:creationId xmlns:a16="http://schemas.microsoft.com/office/drawing/2014/main" id="{662B13CF-2C92-44C7-9F40-387799DDC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334303"/>
                  </p:ext>
                </p:extLst>
              </p:nvPr>
            </p:nvGraphicFramePr>
            <p:xfrm>
              <a:off x="720000" y="3456000"/>
              <a:ext cx="7279200" cy="8404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55840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42024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0000" t="-8824" r="-300000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54" t="-8824" r="-202632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130" t="-8824" r="-100870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42024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2121" r="-300000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54" t="-112121" r="-202632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130" t="-112121" r="-100870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130" t="-112121" r="-870" b="-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1">
                <a:extLst>
                  <a:ext uri="{FF2B5EF4-FFF2-40B4-BE49-F238E27FC236}">
                    <a16:creationId xmlns:a16="http://schemas.microsoft.com/office/drawing/2014/main" id="{898C86A5-DDAD-4989-972F-41ED34BD93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6173640"/>
                  </p:ext>
                </p:extLst>
              </p:nvPr>
            </p:nvGraphicFramePr>
            <p:xfrm>
              <a:off x="720000" y="4788000"/>
              <a:ext cx="7279200" cy="8140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55840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1800" b="0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1">
                <a:extLst>
                  <a:ext uri="{FF2B5EF4-FFF2-40B4-BE49-F238E27FC236}">
                    <a16:creationId xmlns:a16="http://schemas.microsoft.com/office/drawing/2014/main" id="{898C86A5-DDAD-4989-972F-41ED34BD93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6173640"/>
                  </p:ext>
                </p:extLst>
              </p:nvPr>
            </p:nvGraphicFramePr>
            <p:xfrm>
              <a:off x="720000" y="4788000"/>
              <a:ext cx="7279200" cy="8140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55840">
                      <a:extLst>
                        <a:ext uri="{9D8B030D-6E8A-4147-A177-3AD203B41FA5}">
                          <a16:colId xmlns:a16="http://schemas.microsoft.com/office/drawing/2014/main" val="4135744272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156089853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574470277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3210027180"/>
                        </a:ext>
                      </a:extLst>
                    </a:gridCol>
                    <a:gridCol w="1455840">
                      <a:extLst>
                        <a:ext uri="{9D8B030D-6E8A-4147-A177-3AD203B41FA5}">
                          <a16:colId xmlns:a16="http://schemas.microsoft.com/office/drawing/2014/main" val="216463950"/>
                        </a:ext>
                      </a:extLst>
                    </a:gridCol>
                  </a:tblGrid>
                  <a:tr h="39376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00000" t="-9677" r="-300000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754" t="-9677" r="-202632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130" t="-9677" r="-100870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444990"/>
                      </a:ext>
                    </a:extLst>
                  </a:tr>
                  <a:tr h="42024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800" b="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side</a:t>
                          </a:r>
                          <a:endParaRPr lang="zh-CN" altLang="en-US" sz="1800" b="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0" r="-300000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754" t="-100000" r="-202632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130" t="-100000" r="-100870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9130" t="-100000" r="-870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632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圆角矩形 3">
            <a:extLst>
              <a:ext uri="{FF2B5EF4-FFF2-40B4-BE49-F238E27FC236}">
                <a16:creationId xmlns:a16="http://schemas.microsoft.com/office/drawing/2014/main" id="{6F4F8F99-C21D-4338-8EE2-43BFA3BA2FDD}"/>
              </a:ext>
            </a:extLst>
          </p:cNvPr>
          <p:cNvSpPr/>
          <p:nvPr/>
        </p:nvSpPr>
        <p:spPr>
          <a:xfrm>
            <a:off x="834544" y="5781128"/>
            <a:ext cx="7943535" cy="678553"/>
          </a:xfrm>
          <a:prstGeom prst="roundRect">
            <a:avLst>
              <a:gd name="adj" fmla="val 15886"/>
            </a:avLst>
          </a:prstGeom>
          <a:noFill/>
          <a:ln w="762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6C1240-84FD-452D-9746-9F78129D239A}"/>
              </a:ext>
            </a:extLst>
          </p:cNvPr>
          <p:cNvSpPr txBox="1"/>
          <p:nvPr/>
        </p:nvSpPr>
        <p:spPr>
          <a:xfrm>
            <a:off x="1081114" y="5889571"/>
            <a:ext cx="7142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Q5 (packet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mismatched frequency) is answered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箭头: 下 14">
            <a:extLst>
              <a:ext uri="{FF2B5EF4-FFF2-40B4-BE49-F238E27FC236}">
                <a16:creationId xmlns:a16="http://schemas.microsoft.com/office/drawing/2014/main" id="{26C79DC2-284E-FE4A-80E4-CACC1BC619AD}"/>
              </a:ext>
            </a:extLst>
          </p:cNvPr>
          <p:cNvSpPr/>
          <p:nvPr/>
        </p:nvSpPr>
        <p:spPr>
          <a:xfrm>
            <a:off x="4730328" y="4340354"/>
            <a:ext cx="328094" cy="42283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71">
            <a:extLst>
              <a:ext uri="{FF2B5EF4-FFF2-40B4-BE49-F238E27FC236}">
                <a16:creationId xmlns:a16="http://schemas.microsoft.com/office/drawing/2014/main" id="{10692A41-88BC-644D-949A-E97D8B46D6C2}"/>
              </a:ext>
            </a:extLst>
          </p:cNvPr>
          <p:cNvGrpSpPr/>
          <p:nvPr/>
        </p:nvGrpSpPr>
        <p:grpSpPr>
          <a:xfrm>
            <a:off x="3240770" y="1803229"/>
            <a:ext cx="2442507" cy="845401"/>
            <a:chOff x="1990579" y="1878960"/>
            <a:chExt cx="2442508" cy="8454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E39BB0-B976-6E41-9C43-3C642D37A01C}"/>
                </a:ext>
              </a:extLst>
            </p:cNvPr>
            <p:cNvSpPr txBox="1"/>
            <p:nvPr/>
          </p:nvSpPr>
          <p:spPr>
            <a:xfrm>
              <a:off x="1990579" y="2478140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39571A-A538-B047-A0B5-6A36A5AA5296}"/>
                </a:ext>
              </a:extLst>
            </p:cNvPr>
            <p:cNvSpPr txBox="1"/>
            <p:nvPr/>
          </p:nvSpPr>
          <p:spPr>
            <a:xfrm>
              <a:off x="1990579" y="1878960"/>
              <a:ext cx="1246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BC0082D8-5F52-EA41-A242-ACEC2AA284C0}"/>
                </a:ext>
              </a:extLst>
            </p:cNvPr>
            <p:cNvCxnSpPr/>
            <p:nvPr/>
          </p:nvCxnSpPr>
          <p:spPr>
            <a:xfrm>
              <a:off x="2186801" y="2612890"/>
              <a:ext cx="2246286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8">
              <a:extLst>
                <a:ext uri="{FF2B5EF4-FFF2-40B4-BE49-F238E27FC236}">
                  <a16:creationId xmlns:a16="http://schemas.microsoft.com/office/drawing/2014/main" id="{90853E04-FAFC-2144-A545-5F8B80C99336}"/>
                </a:ext>
              </a:extLst>
            </p:cNvPr>
            <p:cNvCxnSpPr/>
            <p:nvPr/>
          </p:nvCxnSpPr>
          <p:spPr>
            <a:xfrm>
              <a:off x="2186800" y="1993842"/>
              <a:ext cx="2246287" cy="16458"/>
            </a:xfrm>
            <a:prstGeom prst="line">
              <a:avLst/>
            </a:prstGeom>
            <a:ln w="15875">
              <a:solidFill>
                <a:srgbClr val="FF00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10">
              <a:extLst>
                <a:ext uri="{FF2B5EF4-FFF2-40B4-BE49-F238E27FC236}">
                  <a16:creationId xmlns:a16="http://schemas.microsoft.com/office/drawing/2014/main" id="{D633A26A-5BFA-4945-B1E9-AE3E470A010D}"/>
                </a:ext>
              </a:extLst>
            </p:cNvPr>
            <p:cNvCxnSpPr/>
            <p:nvPr/>
          </p:nvCxnSpPr>
          <p:spPr>
            <a:xfrm flipV="1">
              <a:off x="2246581" y="1993843"/>
              <a:ext cx="167079" cy="6190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10">
              <a:extLst>
                <a:ext uri="{FF2B5EF4-FFF2-40B4-BE49-F238E27FC236}">
                  <a16:creationId xmlns:a16="http://schemas.microsoft.com/office/drawing/2014/main" id="{33699749-D322-DB47-8491-5D357766B3CC}"/>
                </a:ext>
              </a:extLst>
            </p:cNvPr>
            <p:cNvCxnSpPr/>
            <p:nvPr/>
          </p:nvCxnSpPr>
          <p:spPr>
            <a:xfrm>
              <a:off x="2577933" y="1984774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10">
              <a:extLst>
                <a:ext uri="{FF2B5EF4-FFF2-40B4-BE49-F238E27FC236}">
                  <a16:creationId xmlns:a16="http://schemas.microsoft.com/office/drawing/2014/main" id="{73020202-97D5-8C42-AE42-4362D404B101}"/>
                </a:ext>
              </a:extLst>
            </p:cNvPr>
            <p:cNvCxnSpPr/>
            <p:nvPr/>
          </p:nvCxnSpPr>
          <p:spPr>
            <a:xfrm>
              <a:off x="3965410" y="2011989"/>
              <a:ext cx="182880" cy="62885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me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59E3017-EE67-1C41-B1CD-DBD7342F9026}"/>
                    </a:ext>
                  </a:extLst>
                </p:cNvPr>
                <p:cNvSpPr txBox="1"/>
                <p:nvPr/>
              </p:nvSpPr>
              <p:spPr>
                <a:xfrm>
                  <a:off x="2229592" y="2201793"/>
                  <a:ext cx="3681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592" y="2201793"/>
                  <a:ext cx="368138" cy="338554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4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EAC5F42-980F-5B47-954B-C0C826A1ADA1}"/>
                    </a:ext>
                  </a:extLst>
                </p:cNvPr>
                <p:cNvSpPr txBox="1"/>
                <p:nvPr/>
              </p:nvSpPr>
              <p:spPr>
                <a:xfrm>
                  <a:off x="2597730" y="2105265"/>
                  <a:ext cx="368138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7730" y="2105265"/>
                  <a:ext cx="368138" cy="358368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r="-31148" b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584A30A-CF59-7E44-AA6D-93F50ACE1D46}"/>
                    </a:ext>
                  </a:extLst>
                </p:cNvPr>
                <p:cNvSpPr txBox="1"/>
                <p:nvPr/>
              </p:nvSpPr>
              <p:spPr>
                <a:xfrm>
                  <a:off x="3993768" y="2125742"/>
                  <a:ext cx="365760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3768" y="2125742"/>
                  <a:ext cx="365760" cy="358368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r="-33333" b="-6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10">
            <a:extLst>
              <a:ext uri="{FF2B5EF4-FFF2-40B4-BE49-F238E27FC236}">
                <a16:creationId xmlns:a16="http://schemas.microsoft.com/office/drawing/2014/main" id="{2A5AAE1F-601E-2542-A4A7-4950D3E59A21}"/>
              </a:ext>
            </a:extLst>
          </p:cNvPr>
          <p:cNvCxnSpPr/>
          <p:nvPr/>
        </p:nvCxnSpPr>
        <p:spPr>
          <a:xfrm flipV="1">
            <a:off x="4246693" y="1912417"/>
            <a:ext cx="167079" cy="61904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0">
            <a:extLst>
              <a:ext uri="{FF2B5EF4-FFF2-40B4-BE49-F238E27FC236}">
                <a16:creationId xmlns:a16="http://schemas.microsoft.com/office/drawing/2014/main" id="{A1C882D1-E12E-9E40-A348-0023BC386939}"/>
              </a:ext>
            </a:extLst>
          </p:cNvPr>
          <p:cNvCxnSpPr/>
          <p:nvPr/>
        </p:nvCxnSpPr>
        <p:spPr>
          <a:xfrm flipV="1">
            <a:off x="4864453" y="1910477"/>
            <a:ext cx="167079" cy="61904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AA1603-06FD-9044-8B8A-8280DCDE6FDF}"/>
                  </a:ext>
                </a:extLst>
              </p:cNvPr>
              <p:cNvSpPr txBox="1"/>
              <p:nvPr/>
            </p:nvSpPr>
            <p:spPr>
              <a:xfrm>
                <a:off x="4241119" y="2126062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AA1603-06FD-9044-8B8A-8280DCD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19" y="2126062"/>
                <a:ext cx="368138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0208F8-6AB4-474D-99D4-0CE787653EA2}"/>
                  </a:ext>
                </a:extLst>
              </p:cNvPr>
              <p:cNvSpPr txBox="1"/>
              <p:nvPr/>
            </p:nvSpPr>
            <p:spPr>
              <a:xfrm>
                <a:off x="4847463" y="2126062"/>
                <a:ext cx="368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0208F8-6AB4-474D-99D4-0CE787653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63" y="2126062"/>
                <a:ext cx="368138" cy="338554"/>
              </a:xfrm>
              <a:prstGeom prst="rect">
                <a:avLst/>
              </a:prstGeom>
              <a:blipFill>
                <a:blip r:embed="rId18"/>
                <a:stretch>
                  <a:fillRect r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10">
            <a:extLst>
              <a:ext uri="{FF2B5EF4-FFF2-40B4-BE49-F238E27FC236}">
                <a16:creationId xmlns:a16="http://schemas.microsoft.com/office/drawing/2014/main" id="{B82F60DA-D9A4-6E4A-BE04-D71F3D51CA00}"/>
              </a:ext>
            </a:extLst>
          </p:cNvPr>
          <p:cNvCxnSpPr/>
          <p:nvPr/>
        </p:nvCxnSpPr>
        <p:spPr>
          <a:xfrm>
            <a:off x="4531614" y="1934569"/>
            <a:ext cx="182880" cy="628855"/>
          </a:xfrm>
          <a:prstGeom prst="straightConnector1">
            <a:avLst/>
          </a:prstGeom>
          <a:ln w="12700">
            <a:solidFill>
              <a:srgbClr val="FF0000"/>
            </a:solidFill>
            <a:headEnd w="med" len="me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BD5089-B57D-044B-B9C4-389B836D8A3C}"/>
                  </a:ext>
                </a:extLst>
              </p:cNvPr>
              <p:cNvSpPr txBox="1"/>
              <p:nvPr/>
            </p:nvSpPr>
            <p:spPr>
              <a:xfrm>
                <a:off x="4607231" y="2047660"/>
                <a:ext cx="368138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BD5089-B57D-044B-B9C4-389B836D8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231" y="2047660"/>
                <a:ext cx="368138" cy="358368"/>
              </a:xfrm>
              <a:prstGeom prst="rect">
                <a:avLst/>
              </a:prstGeom>
              <a:blipFill>
                <a:blip r:embed="rId1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乘号 60">
            <a:extLst>
              <a:ext uri="{FF2B5EF4-FFF2-40B4-BE49-F238E27FC236}">
                <a16:creationId xmlns:a16="http://schemas.microsoft.com/office/drawing/2014/main" id="{70F0CBA2-34F2-4743-A914-F9A4B71D4B88}"/>
              </a:ext>
            </a:extLst>
          </p:cNvPr>
          <p:cNvSpPr/>
          <p:nvPr/>
        </p:nvSpPr>
        <p:spPr>
          <a:xfrm>
            <a:off x="4500647" y="2078171"/>
            <a:ext cx="229670" cy="310325"/>
          </a:xfrm>
          <a:prstGeom prst="mathMultiply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CA08B-33AD-6B49-9EF7-2ED755D471BA}"/>
              </a:ext>
            </a:extLst>
          </p:cNvPr>
          <p:cNvSpPr txBox="1"/>
          <p:nvPr/>
        </p:nvSpPr>
        <p:spPr>
          <a:xfrm>
            <a:off x="4177648" y="2761093"/>
            <a:ext cx="95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0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574A-0357-554D-9575-EB121C51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Handle dense neighbors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B8609D-CFD1-E446-8EDF-38BAAAF3CA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When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neighbors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dense,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ranging message capacity will not be enough to carry all timestamps for every neighbor.</a:t>
                </a:r>
              </a:p>
              <a:p>
                <a:r>
                  <a:rPr lang="en-US" altLang="zh-CN" sz="2400" dirty="0"/>
                  <a:t>Our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solution:</a:t>
                </a:r>
              </a:p>
              <a:p>
                <a:pPr lvl="1"/>
                <a:r>
                  <a:rPr lang="en-US" altLang="zh-CN" sz="2000" b="1" dirty="0"/>
                  <a:t>Allow</a:t>
                </a:r>
                <a:r>
                  <a:rPr lang="en-US" altLang="zh-CN" sz="2000" dirty="0"/>
                  <a:t> neighbors to have different ranging periods.</a:t>
                </a:r>
              </a:p>
              <a:p>
                <a:pPr lvl="1"/>
                <a:r>
                  <a:rPr lang="en-US" altLang="zh-CN" sz="2000" b="1" dirty="0"/>
                  <a:t>Carry</a:t>
                </a:r>
                <a:r>
                  <a:rPr lang="en-US" altLang="zh-CN" sz="2000" dirty="0"/>
                  <a:t> neighbors’ information only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when necessary.</a:t>
                </a:r>
              </a:p>
              <a:p>
                <a:pPr lvl="1"/>
                <a:r>
                  <a:rPr lang="en-US" altLang="zh-CN" sz="2000" b="1" dirty="0"/>
                  <a:t>Expire</a:t>
                </a:r>
                <a:r>
                  <a:rPr lang="en-US" altLang="zh-CN" sz="2000" dirty="0"/>
                  <a:t> neighbors’ information after a certain time.</a:t>
                </a:r>
              </a:p>
              <a:p>
                <a:r>
                  <a:rPr lang="en-US" altLang="zh-CN" sz="2400" dirty="0"/>
                  <a:t>Upgrade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ranging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table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adding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new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 </a:t>
                </a:r>
                <a:r>
                  <a:rPr lang="en-US" altLang="zh-CN" sz="2000" dirty="0"/>
                  <a:t>: the newest ranging period for A and 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/>
                  <a:t>: the next (expected) delivery time for neighbor 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zh-CN" sz="2000" dirty="0"/>
                  <a:t>  : the expiration time for neighbor Y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B8609D-CFD1-E446-8EDF-38BAAAF3C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61" t="-1418" r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017C-FAAE-474C-9EC4-729624CE8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F8D55-E9F5-A548-A199-69F6D6E1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6">
                <a:extLst>
                  <a:ext uri="{FF2B5EF4-FFF2-40B4-BE49-F238E27FC236}">
                    <a16:creationId xmlns:a16="http://schemas.microsoft.com/office/drawing/2014/main" id="{33BA02B6-7D22-7F45-A63B-C5540CCC4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5008190"/>
                  </p:ext>
                </p:extLst>
              </p:nvPr>
            </p:nvGraphicFramePr>
            <p:xfrm>
              <a:off x="807806" y="4989213"/>
              <a:ext cx="5040000" cy="8501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0000">
                      <a:extLst>
                        <a:ext uri="{9D8B030D-6E8A-4147-A177-3AD203B41FA5}">
                          <a16:colId xmlns:a16="http://schemas.microsoft.com/office/drawing/2014/main" val="3065180145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3594840159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2713323309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1528076123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3384351996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1129294337"/>
                        </a:ext>
                      </a:extLst>
                    </a:gridCol>
                  </a:tblGrid>
                  <a:tr h="392400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side</a:t>
                          </a:r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6056102"/>
                      </a:ext>
                    </a:extLst>
                  </a:tr>
                  <a:tr h="392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zh-CN" altLang="en-US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side</a:t>
                          </a:r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2000" b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392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6">
                <a:extLst>
                  <a:ext uri="{FF2B5EF4-FFF2-40B4-BE49-F238E27FC236}">
                    <a16:creationId xmlns:a16="http://schemas.microsoft.com/office/drawing/2014/main" id="{33BA02B6-7D22-7F45-A63B-C5540CCC4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5008190"/>
                  </p:ext>
                </p:extLst>
              </p:nvPr>
            </p:nvGraphicFramePr>
            <p:xfrm>
              <a:off x="807806" y="4989213"/>
              <a:ext cx="5040000" cy="8501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0000">
                      <a:extLst>
                        <a:ext uri="{9D8B030D-6E8A-4147-A177-3AD203B41FA5}">
                          <a16:colId xmlns:a16="http://schemas.microsoft.com/office/drawing/2014/main" val="3065180145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3594840159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2713323309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1528076123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3384351996"/>
                        </a:ext>
                      </a:extLst>
                    </a:gridCol>
                    <a:gridCol w="840000">
                      <a:extLst>
                        <a:ext uri="{9D8B030D-6E8A-4147-A177-3AD203B41FA5}">
                          <a16:colId xmlns:a16="http://schemas.microsoft.com/office/drawing/2014/main" val="1129294337"/>
                        </a:ext>
                      </a:extLst>
                    </a:gridCol>
                  </a:tblGrid>
                  <a:tr h="425069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side</a:t>
                          </a:r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98507" t="-5882" r="-395522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515" t="-5882" r="-301515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515" t="-5882" r="-201515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5522" t="-5882" r="-98507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3030" t="-5882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056102"/>
                      </a:ext>
                    </a:extLst>
                  </a:tr>
                  <a:tr h="4250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zh-CN" altLang="en-US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2000" dirty="0">
                              <a:ln>
                                <a:noFill/>
                              </a:ln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side</a:t>
                          </a:r>
                          <a:endParaRPr lang="zh-CN" altLang="en-US" sz="2000" dirty="0">
                            <a:ln>
                              <a:noFill/>
                            </a:ln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98507" t="-105882" r="-395522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515" t="-105882" r="-301515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515" t="-105882" r="-201515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5522" t="-105882" r="-98507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3030" t="-105882" b="-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39232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06B6B35-67C8-F741-A442-FBF65F7BA527}"/>
              </a:ext>
            </a:extLst>
          </p:cNvPr>
          <p:cNvGrpSpPr/>
          <p:nvPr/>
        </p:nvGrpSpPr>
        <p:grpSpPr>
          <a:xfrm>
            <a:off x="6198412" y="4989213"/>
            <a:ext cx="2793187" cy="1014161"/>
            <a:chOff x="6198412" y="4989213"/>
            <a:chExt cx="2793187" cy="1014161"/>
          </a:xfrm>
        </p:grpSpPr>
        <p:sp>
          <p:nvSpPr>
            <p:cNvPr id="21" name="圆角矩形 3">
              <a:extLst>
                <a:ext uri="{FF2B5EF4-FFF2-40B4-BE49-F238E27FC236}">
                  <a16:creationId xmlns:a16="http://schemas.microsoft.com/office/drawing/2014/main" id="{01CEFE5B-2DA4-8141-A758-0954A522D793}"/>
                </a:ext>
              </a:extLst>
            </p:cNvPr>
            <p:cNvSpPr/>
            <p:nvPr/>
          </p:nvSpPr>
          <p:spPr>
            <a:xfrm>
              <a:off x="6198412" y="4989213"/>
              <a:ext cx="2793187" cy="1014161"/>
            </a:xfrm>
            <a:prstGeom prst="roundRect">
              <a:avLst>
                <a:gd name="adj" fmla="val 15886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2" name="文本框 37">
              <a:extLst>
                <a:ext uri="{FF2B5EF4-FFF2-40B4-BE49-F238E27FC236}">
                  <a16:creationId xmlns:a16="http://schemas.microsoft.com/office/drawing/2014/main" id="{35FC53F5-C11F-A54D-B923-8799D19402CA}"/>
                </a:ext>
              </a:extLst>
            </p:cNvPr>
            <p:cNvSpPr txBox="1"/>
            <p:nvPr/>
          </p:nvSpPr>
          <p:spPr>
            <a:xfrm>
              <a:off x="6198412" y="5080794"/>
              <a:ext cx="2640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Q6 (dense neighbor) is answered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3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CB1B-4C53-1C44-9B70-E472609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/>
              <a:t>Support higher level protocols/algorithms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00C2A-F477-AF41-A4CD-03C473FB1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CN" sz="2400" b="1" dirty="0"/>
              <a:t>Maintains neighbor list </a:t>
            </a:r>
            <a:r>
              <a:rPr lang="en-US" altLang="zh-CN" sz="2400" dirty="0"/>
              <a:t>for higher level protocol, e. g., OLSR.</a:t>
            </a:r>
          </a:p>
          <a:p>
            <a:pPr marL="285750" indent="-285750"/>
            <a:r>
              <a:rPr lang="en-US" altLang="zh-CN" sz="2400" dirty="0"/>
              <a:t>Support for localization by </a:t>
            </a:r>
            <a:r>
              <a:rPr lang="en-US" altLang="zh-CN" sz="2400" b="1" dirty="0"/>
              <a:t>providing the fundamental distance information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7B422-7D48-0143-B5F7-36DEFC79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94829-2575-C64A-814F-C16707BA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B695A-0879-AF46-8E0C-8DFA999F2771}"/>
              </a:ext>
            </a:extLst>
          </p:cNvPr>
          <p:cNvSpPr txBox="1"/>
          <p:nvPr/>
        </p:nvSpPr>
        <p:spPr>
          <a:xfrm>
            <a:off x="1563189" y="2852824"/>
            <a:ext cx="126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D1510-8531-C64A-BF84-A45D397272D4}"/>
              </a:ext>
            </a:extLst>
          </p:cNvPr>
          <p:cNvSpPr txBox="1"/>
          <p:nvPr/>
        </p:nvSpPr>
        <p:spPr>
          <a:xfrm>
            <a:off x="1560312" y="3432444"/>
            <a:ext cx="126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47BDD-8158-1340-A946-FA483434405A}"/>
              </a:ext>
            </a:extLst>
          </p:cNvPr>
          <p:cNvSpPr txBox="1"/>
          <p:nvPr/>
        </p:nvSpPr>
        <p:spPr>
          <a:xfrm>
            <a:off x="1560312" y="4258286"/>
            <a:ext cx="126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581CB-7AB1-D94B-A57B-1F8E87FB8440}"/>
              </a:ext>
            </a:extLst>
          </p:cNvPr>
          <p:cNvSpPr txBox="1"/>
          <p:nvPr/>
        </p:nvSpPr>
        <p:spPr>
          <a:xfrm rot="10800000">
            <a:off x="6936714" y="2865323"/>
            <a:ext cx="55805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19">
            <a:extLst>
              <a:ext uri="{FF2B5EF4-FFF2-40B4-BE49-F238E27FC236}">
                <a16:creationId xmlns:a16="http://schemas.microsoft.com/office/drawing/2014/main" id="{D0E92A8E-B297-8F4D-8661-59E5C927532C}"/>
              </a:ext>
            </a:extLst>
          </p:cNvPr>
          <p:cNvSpPr/>
          <p:nvPr/>
        </p:nvSpPr>
        <p:spPr>
          <a:xfrm>
            <a:off x="2858759" y="4191637"/>
            <a:ext cx="660361" cy="3795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Drones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29">
            <a:extLst>
              <a:ext uri="{FF2B5EF4-FFF2-40B4-BE49-F238E27FC236}">
                <a16:creationId xmlns:a16="http://schemas.microsoft.com/office/drawing/2014/main" id="{69ECC7DE-EF8E-4440-9B09-DCE925E27C10}"/>
              </a:ext>
            </a:extLst>
          </p:cNvPr>
          <p:cNvSpPr/>
          <p:nvPr/>
        </p:nvSpPr>
        <p:spPr>
          <a:xfrm>
            <a:off x="1491562" y="2657060"/>
            <a:ext cx="6065859" cy="2048934"/>
          </a:xfrm>
          <a:prstGeom prst="roundRect">
            <a:avLst>
              <a:gd name="adj" fmla="val 639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9">
            <a:extLst>
              <a:ext uri="{FF2B5EF4-FFF2-40B4-BE49-F238E27FC236}">
                <a16:creationId xmlns:a16="http://schemas.microsoft.com/office/drawing/2014/main" id="{32F838E5-6D1A-E34B-ADEE-B082E751CFC1}"/>
              </a:ext>
            </a:extLst>
          </p:cNvPr>
          <p:cNvSpPr/>
          <p:nvPr/>
        </p:nvSpPr>
        <p:spPr>
          <a:xfrm>
            <a:off x="3610769" y="4191637"/>
            <a:ext cx="660361" cy="3795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9">
            <a:extLst>
              <a:ext uri="{FF2B5EF4-FFF2-40B4-BE49-F238E27FC236}">
                <a16:creationId xmlns:a16="http://schemas.microsoft.com/office/drawing/2014/main" id="{51199D4F-E876-A149-AF56-C29F5BBE3BF4}"/>
              </a:ext>
            </a:extLst>
          </p:cNvPr>
          <p:cNvSpPr/>
          <p:nvPr/>
        </p:nvSpPr>
        <p:spPr>
          <a:xfrm>
            <a:off x="4362779" y="4191637"/>
            <a:ext cx="1246593" cy="3795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phones</a:t>
            </a:r>
          </a:p>
        </p:txBody>
      </p:sp>
      <p:sp>
        <p:nvSpPr>
          <p:cNvPr id="14" name="矩形 19">
            <a:extLst>
              <a:ext uri="{FF2B5EF4-FFF2-40B4-BE49-F238E27FC236}">
                <a16:creationId xmlns:a16="http://schemas.microsoft.com/office/drawing/2014/main" id="{C9E26EC9-D159-5944-A9C5-0D10021782F0}"/>
              </a:ext>
            </a:extLst>
          </p:cNvPr>
          <p:cNvSpPr/>
          <p:nvPr/>
        </p:nvSpPr>
        <p:spPr>
          <a:xfrm>
            <a:off x="5701020" y="4191637"/>
            <a:ext cx="1347554" cy="3795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Wearable devices</a:t>
            </a:r>
          </a:p>
        </p:txBody>
      </p:sp>
      <p:sp>
        <p:nvSpPr>
          <p:cNvPr id="15" name="矩形 19">
            <a:extLst>
              <a:ext uri="{FF2B5EF4-FFF2-40B4-BE49-F238E27FC236}">
                <a16:creationId xmlns:a16="http://schemas.microsoft.com/office/drawing/2014/main" id="{4FB76F6D-BA7B-9147-A02F-282E07F8612F}"/>
              </a:ext>
            </a:extLst>
          </p:cNvPr>
          <p:cNvSpPr/>
          <p:nvPr/>
        </p:nvSpPr>
        <p:spPr>
          <a:xfrm>
            <a:off x="2862907" y="3327915"/>
            <a:ext cx="1800000" cy="7104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Hoc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</a:p>
        </p:txBody>
      </p:sp>
      <p:sp>
        <p:nvSpPr>
          <p:cNvPr id="16" name="矩形 19">
            <a:extLst>
              <a:ext uri="{FF2B5EF4-FFF2-40B4-BE49-F238E27FC236}">
                <a16:creationId xmlns:a16="http://schemas.microsoft.com/office/drawing/2014/main" id="{D96351EC-00F4-B645-8749-4F2D8104A735}"/>
              </a:ext>
            </a:extLst>
          </p:cNvPr>
          <p:cNvSpPr/>
          <p:nvPr/>
        </p:nvSpPr>
        <p:spPr>
          <a:xfrm>
            <a:off x="5248574" y="3327915"/>
            <a:ext cx="1800000" cy="7104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</p:txBody>
      </p:sp>
      <p:sp>
        <p:nvSpPr>
          <p:cNvPr id="17" name="矩形 19">
            <a:extLst>
              <a:ext uri="{FF2B5EF4-FFF2-40B4-BE49-F238E27FC236}">
                <a16:creationId xmlns:a16="http://schemas.microsoft.com/office/drawing/2014/main" id="{FAF1464F-FB13-914A-8362-BB411F4C107F}"/>
              </a:ext>
            </a:extLst>
          </p:cNvPr>
          <p:cNvSpPr/>
          <p:nvPr/>
        </p:nvSpPr>
        <p:spPr>
          <a:xfrm>
            <a:off x="4283592" y="3663070"/>
            <a:ext cx="1344296" cy="332948"/>
          </a:xfrm>
          <a:prstGeom prst="rect">
            <a:avLst/>
          </a:prstGeom>
          <a:solidFill>
            <a:srgbClr val="FFEDF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 Ranging</a:t>
            </a:r>
          </a:p>
        </p:txBody>
      </p:sp>
      <p:sp>
        <p:nvSpPr>
          <p:cNvPr id="18" name="矩形 19">
            <a:extLst>
              <a:ext uri="{FF2B5EF4-FFF2-40B4-BE49-F238E27FC236}">
                <a16:creationId xmlns:a16="http://schemas.microsoft.com/office/drawing/2014/main" id="{F6C6BFE4-59B9-6546-B3E4-5352C27AB5CE}"/>
              </a:ext>
            </a:extLst>
          </p:cNvPr>
          <p:cNvSpPr/>
          <p:nvPr/>
        </p:nvSpPr>
        <p:spPr>
          <a:xfrm>
            <a:off x="2858759" y="2784290"/>
            <a:ext cx="1295062" cy="3795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Seeking</a:t>
            </a:r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06CAA5C9-A787-9A45-8026-6E5AD2AE1B39}"/>
              </a:ext>
            </a:extLst>
          </p:cNvPr>
          <p:cNvSpPr/>
          <p:nvPr/>
        </p:nvSpPr>
        <p:spPr>
          <a:xfrm>
            <a:off x="4257015" y="2784290"/>
            <a:ext cx="1053505" cy="3795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48C4BA-AEF1-7342-A03D-F3F4E6334E03}"/>
              </a:ext>
            </a:extLst>
          </p:cNvPr>
          <p:cNvSpPr/>
          <p:nvPr/>
        </p:nvSpPr>
        <p:spPr>
          <a:xfrm>
            <a:off x="6344824" y="2784290"/>
            <a:ext cx="703750" cy="3795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Battling</a:t>
            </a:r>
          </a:p>
        </p:txBody>
      </p:sp>
      <p:sp>
        <p:nvSpPr>
          <p:cNvPr id="21" name="矩形 19">
            <a:extLst>
              <a:ext uri="{FF2B5EF4-FFF2-40B4-BE49-F238E27FC236}">
                <a16:creationId xmlns:a16="http://schemas.microsoft.com/office/drawing/2014/main" id="{C31D1D5F-1088-384B-863B-E1A25C973925}"/>
              </a:ext>
            </a:extLst>
          </p:cNvPr>
          <p:cNvSpPr/>
          <p:nvPr/>
        </p:nvSpPr>
        <p:spPr>
          <a:xfrm>
            <a:off x="5413714" y="2784290"/>
            <a:ext cx="827917" cy="37952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2264F6-9062-FC4E-810D-14E1A74FB418}"/>
              </a:ext>
            </a:extLst>
          </p:cNvPr>
          <p:cNvSpPr txBox="1"/>
          <p:nvPr/>
        </p:nvSpPr>
        <p:spPr>
          <a:xfrm>
            <a:off x="7140222" y="3989074"/>
            <a:ext cx="356686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3">
            <a:extLst>
              <a:ext uri="{FF2B5EF4-FFF2-40B4-BE49-F238E27FC236}">
                <a16:creationId xmlns:a16="http://schemas.microsoft.com/office/drawing/2014/main" id="{8632B2D8-482B-8543-B09F-A8FF7291E523}"/>
              </a:ext>
            </a:extLst>
          </p:cNvPr>
          <p:cNvSpPr/>
          <p:nvPr/>
        </p:nvSpPr>
        <p:spPr>
          <a:xfrm>
            <a:off x="2508873" y="5140750"/>
            <a:ext cx="3639378" cy="1014161"/>
          </a:xfrm>
          <a:prstGeom prst="roundRect">
            <a:avLst>
              <a:gd name="adj" fmla="val 15886"/>
            </a:avLst>
          </a:prstGeom>
          <a:noFill/>
          <a:ln w="762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文本框 39">
            <a:extLst>
              <a:ext uri="{FF2B5EF4-FFF2-40B4-BE49-F238E27FC236}">
                <a16:creationId xmlns:a16="http://schemas.microsoft.com/office/drawing/2014/main" id="{E56603D5-3BFA-9A4A-8AFA-535CFF53265C}"/>
              </a:ext>
            </a:extLst>
          </p:cNvPr>
          <p:cNvSpPr txBox="1"/>
          <p:nvPr/>
        </p:nvSpPr>
        <p:spPr>
          <a:xfrm>
            <a:off x="2508873" y="5232331"/>
            <a:ext cx="363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Q7 (support higher level protocols) is answered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7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9108-BE03-214E-BC96-54C484BB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86D0AEB-BF2C-984C-B318-CF078D92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F6CCC6F2-C742-45AE-8966-BA4F3B7BB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2492375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7D8AF311-B5F2-4CA7-8536-6B16425EF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1844675"/>
            <a:ext cx="51673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 Introduction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17A82A3-C05C-4067-81BF-47FCB1806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2601913"/>
            <a:ext cx="51673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Preliminary</a:t>
            </a:r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F97C014F-9955-4C4F-A39B-A611C8380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223013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32B2ACDF-D646-4418-AF0B-6952E3473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3" y="3370263"/>
            <a:ext cx="5181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Swarm Ranging Protocol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7F137A9C-5B07-483A-8FB0-6778B8FD1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953651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56A528D3-B784-4995-BBA3-F1AE692B9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098603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ea typeface="微软雅黑" pitchFamily="34" charset="-122"/>
              </a:rPr>
              <a:t> </a:t>
            </a:r>
            <a:r>
              <a:rPr lang="en-US" altLang="zh-CN" sz="2800" b="1" dirty="0"/>
              <a:t>Experiment</a:t>
            </a:r>
            <a:endParaRPr lang="zh-CN" altLang="en-US" sz="2800" b="1" dirty="0">
              <a:solidFill>
                <a:prstClr val="black"/>
              </a:solidFill>
              <a:ea typeface="微软雅黑" pitchFamily="34" charset="-122"/>
            </a:endParaRPr>
          </a:p>
        </p:txBody>
      </p:sp>
      <p:sp>
        <p:nvSpPr>
          <p:cNvPr id="23" name="Line 12">
            <a:extLst>
              <a:ext uri="{FF2B5EF4-FFF2-40B4-BE49-F238E27FC236}">
                <a16:creationId xmlns:a16="http://schemas.microsoft.com/office/drawing/2014/main" id="{3D880DCF-16C5-45B0-BCFF-BD92524BE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4684289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17605B42-F7D7-4F0B-B322-611A264F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83072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7237979E-33CD-4522-8D0A-EB6E35D677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5414926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A14405-C64E-41B1-A86F-D49F826E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1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BFD-5016-A34C-84D7-1D8D3ABB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Ranging period and accuracy</a:t>
            </a:r>
            <a:endParaRPr lang="en-US" altLang="zh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609CF1-37DA-1F46-8BCA-526E6925E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impact of ranging period on ranging accuracy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CEB2215-7EDF-F24C-9953-8BA2E94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71E38-9A40-4E7E-89BC-C927CE2E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4699DE-C598-4443-802B-131665F9EFED}"/>
              </a:ext>
            </a:extLst>
          </p:cNvPr>
          <p:cNvCxnSpPr>
            <a:cxnSpLocks/>
          </p:cNvCxnSpPr>
          <p:nvPr/>
        </p:nvCxnSpPr>
        <p:spPr>
          <a:xfrm>
            <a:off x="2009420" y="8366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CD9B1FC-5A46-429B-9B47-6EE2FBD3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14" y="1716156"/>
            <a:ext cx="7287767" cy="47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5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BFD-5016-A34C-84D7-1D8D3ABB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Velocity,</a:t>
            </a:r>
            <a:r>
              <a:rPr lang="zh-CN" altLang="en-US" dirty="0"/>
              <a:t> </a:t>
            </a:r>
            <a:r>
              <a:rPr lang="en-US" altLang="zh-CN" dirty="0"/>
              <a:t>ranging period and accuracy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1D21C7-EFAF-434E-8EDD-A0AFAB17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4788"/>
            <a:ext cx="5433391" cy="5358412"/>
          </a:xfrm>
        </p:spPr>
        <p:txBody>
          <a:bodyPr/>
          <a:lstStyle/>
          <a:p>
            <a:pPr marL="285750" indent="-285750"/>
            <a:r>
              <a:rPr lang="en-US" altLang="zh-CN" dirty="0"/>
              <a:t>The ranging results are delayed compare to the ground truth.</a:t>
            </a:r>
          </a:p>
          <a:p>
            <a:pPr marL="285750" indent="-285750"/>
            <a:r>
              <a:rPr lang="en-US" altLang="zh-CN" dirty="0"/>
              <a:t>The larger P, the bigger delay.</a:t>
            </a:r>
          </a:p>
          <a:p>
            <a:pPr marL="285750" indent="-285750"/>
            <a:r>
              <a:rPr lang="en-US" altLang="zh-CN" dirty="0"/>
              <a:t>Velocity also affects  the delay .</a:t>
            </a:r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CEB2215-7EDF-F24C-9953-8BA2E94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71E38-9A40-4E7E-89BC-C927CE2E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4699DE-C598-4443-802B-131665F9EFED}"/>
              </a:ext>
            </a:extLst>
          </p:cNvPr>
          <p:cNvCxnSpPr>
            <a:cxnSpLocks/>
          </p:cNvCxnSpPr>
          <p:nvPr/>
        </p:nvCxnSpPr>
        <p:spPr>
          <a:xfrm>
            <a:off x="2009420" y="8366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F2CB8BB-3A58-4691-918B-28EA7E6C2662}"/>
              </a:ext>
            </a:extLst>
          </p:cNvPr>
          <p:cNvSpPr txBox="1"/>
          <p:nvPr/>
        </p:nvSpPr>
        <p:spPr>
          <a:xfrm>
            <a:off x="4126317" y="586755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towards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C36313-01AF-4E1D-BCD0-995215C84FAE}"/>
              </a:ext>
            </a:extLst>
          </p:cNvPr>
          <p:cNvSpPr txBox="1"/>
          <p:nvPr/>
        </p:nvSpPr>
        <p:spPr>
          <a:xfrm>
            <a:off x="6749808" y="5889012"/>
            <a:ext cx="187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2D7AD2-36BA-4640-B099-E1F6D5D99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07" y="3346049"/>
            <a:ext cx="3286525" cy="23984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C3E87E-3C2C-4CCB-81AE-44E4E6014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892" y="3346049"/>
            <a:ext cx="2497764" cy="24171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6A40245-A9F3-4CCA-B69F-151E1F6AA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725" y="3346049"/>
            <a:ext cx="2443848" cy="239848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87E5EF-FB24-439E-BBA8-AED6F7B5EF1A}"/>
              </a:ext>
            </a:extLst>
          </p:cNvPr>
          <p:cNvSpPr txBox="1"/>
          <p:nvPr/>
        </p:nvSpPr>
        <p:spPr>
          <a:xfrm>
            <a:off x="569747" y="5860202"/>
            <a:ext cx="2567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ranging period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experiment_r65nfYECCK">
            <a:hlinkClick r:id="" action="ppaction://media"/>
            <a:extLst>
              <a:ext uri="{FF2B5EF4-FFF2-40B4-BE49-F238E27FC236}">
                <a16:creationId xmlns:a16="http://schemas.microsoft.com/office/drawing/2014/main" id="{888F477D-505D-254F-B578-87525373E2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44816" y="1277449"/>
            <a:ext cx="3202917" cy="18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BFD-5016-A34C-84D7-1D8D3ABB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A0D5DF-4F29-9044-95AB-CC422C523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mismatched</a:t>
            </a:r>
            <a:r>
              <a:rPr lang="zh-CN" altLang="en-US" dirty="0"/>
              <a:t> </a:t>
            </a:r>
            <a:r>
              <a:rPr lang="en-US" altLang="zh-CN" dirty="0"/>
              <a:t>ranging</a:t>
            </a:r>
            <a:r>
              <a:rPr lang="zh-CN" altLang="en-US" dirty="0"/>
              <a:t> </a:t>
            </a:r>
            <a:r>
              <a:rPr lang="en-US" altLang="zh-CN" dirty="0"/>
              <a:t>period</a:t>
            </a:r>
          </a:p>
          <a:p>
            <a:r>
              <a:rPr lang="en-US" dirty="0"/>
              <a:t>Comparison with ranging based on token ring.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CEB2215-7EDF-F24C-9953-8BA2E94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71E38-9A40-4E7E-89BC-C927CE2E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4699DE-C598-4443-802B-131665F9EFED}"/>
              </a:ext>
            </a:extLst>
          </p:cNvPr>
          <p:cNvCxnSpPr>
            <a:cxnSpLocks/>
          </p:cNvCxnSpPr>
          <p:nvPr/>
        </p:nvCxnSpPr>
        <p:spPr>
          <a:xfrm>
            <a:off x="2009420" y="8366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1F97EAF-9045-41EB-9C4A-61EA56196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2" y="3226907"/>
            <a:ext cx="3322989" cy="2397600"/>
          </a:xfrm>
          <a:prstGeom prst="rect">
            <a:avLst/>
          </a:prstGeom>
        </p:spPr>
      </p:pic>
      <p:pic>
        <p:nvPicPr>
          <p:cNvPr id="11" name="图片 5">
            <a:extLst>
              <a:ext uri="{FF2B5EF4-FFF2-40B4-BE49-F238E27FC236}">
                <a16:creationId xmlns:a16="http://schemas.microsoft.com/office/drawing/2014/main" id="{C0FA0729-6DEF-CF45-B647-D7766FB30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506" y="3226907"/>
            <a:ext cx="3283493" cy="23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2707-1A0D-0644-BD8A-D68059EE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1AA4296-7528-2345-B9AC-B08C38346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2601913"/>
            <a:ext cx="51673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Preliminary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FAC73-6AB6-F24D-B56F-7F4D68C4A1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2492375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4BE8A1F2-23CD-7441-A80B-CB7F1859CF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223013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9B3C6FBE-F57A-2149-8D2C-A19B1E26CC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953651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80D6EDF-B268-7340-8270-BF65446DA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1844675"/>
            <a:ext cx="51673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en-US" altLang="zh-CN" sz="2800" b="1" dirty="0"/>
              <a:t> Introduction</a:t>
            </a:r>
            <a:endParaRPr lang="zh-CN" altLang="en-US" sz="2800" b="1" dirty="0">
              <a:solidFill>
                <a:prstClr val="black"/>
              </a:solidFill>
              <a:ea typeface="微软雅黑" pitchFamily="34" charset="-122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9392654-87E0-6C4F-B2A8-8970C08EB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10174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Experiment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ED30E03A-2DB7-7242-873F-8DEF20E94A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4684289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07A58B8-06D3-B14C-9648-D2C6AE87A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83072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724A34DC-99C0-2C40-9D53-5A1D88364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5414926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BF26389-62B7-E74D-B880-490E214B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C6804498-A6C1-4323-991C-69EA40484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3" y="3370263"/>
            <a:ext cx="5181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Swarm Ranging Protocol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46FB2E-D727-4A58-A5F7-B915C559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8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D64F-786F-254A-A09A-C1CE094C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endParaRPr lang="en-US" dirty="0"/>
          </a:p>
        </p:txBody>
      </p:sp>
      <p:pic>
        <p:nvPicPr>
          <p:cNvPr id="6" name="yt1s.com - Ultrawideband swarm ranging  demo video_480p">
            <a:hlinkClick r:id="" action="ppaction://media"/>
            <a:extLst>
              <a:ext uri="{FF2B5EF4-FFF2-40B4-BE49-F238E27FC236}">
                <a16:creationId xmlns:a16="http://schemas.microsoft.com/office/drawing/2014/main" id="{6E8EECD8-42C5-4449-B5CB-BA8CA06AD2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74682"/>
            <a:ext cx="8382000" cy="47101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7093-CF88-704B-8273-2E252AEC4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518D8-9219-6749-B9DE-CD7F3F92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FA7D-D1C0-2A49-9118-BECB4335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F976DE8-050C-0848-BE84-6509AE43B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83072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ea typeface="微软雅黑" pitchFamily="34" charset="-122"/>
              </a:rPr>
              <a:t> </a:t>
            </a:r>
            <a:r>
              <a:rPr lang="en-US" altLang="zh-CN" sz="2800" b="1" dirty="0"/>
              <a:t>Conclusion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1619DAEB-7757-CF42-9388-8756DD8D26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5414926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E3B00B-273F-CB4A-A8EE-186EF0B9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4E3DAD6C-0BD8-4F34-9C75-4693C891B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2492375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011407F5-DA1B-4EB4-BA22-AD7EDCCFF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1844675"/>
            <a:ext cx="51673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 Introduction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AF800F7D-4379-4CAB-BAB7-D65CFCDB5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2601913"/>
            <a:ext cx="51673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Preliminary</a:t>
            </a:r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7A6074CB-2B62-4663-85A1-D697E7673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223013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5D918193-A90E-430F-A8AF-829E77572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3" y="3370263"/>
            <a:ext cx="5181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Swarm Ranging Protocol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E74888E2-5936-4AC7-B077-DC18D8BDE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953651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F3A5E7F6-A770-4554-A3C8-CD328BF65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10174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Experiment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3" name="Line 12">
            <a:extLst>
              <a:ext uri="{FF2B5EF4-FFF2-40B4-BE49-F238E27FC236}">
                <a16:creationId xmlns:a16="http://schemas.microsoft.com/office/drawing/2014/main" id="{6C893773-25FA-4E04-8AE7-5B674BFD2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4684289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4EDA84-5DAA-490B-BC39-A223E636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73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BFD-5016-A34C-84D7-1D8D3ABB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30" y="300636"/>
            <a:ext cx="7968852" cy="62179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Conclusion</a:t>
            </a:r>
            <a:endParaRPr lang="zh-CN" altLang="en-US" sz="320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CEB2215-7EDF-F24C-9953-8BA2E94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71E38-9A40-4E7E-89BC-C927CE2E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64699DE-C598-4443-802B-131665F9EFED}"/>
              </a:ext>
            </a:extLst>
          </p:cNvPr>
          <p:cNvCxnSpPr>
            <a:cxnSpLocks/>
          </p:cNvCxnSpPr>
          <p:nvPr/>
        </p:nvCxnSpPr>
        <p:spPr>
          <a:xfrm>
            <a:off x="2009420" y="8366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169A4D-08F3-41CD-A9E7-0B558DC2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385288"/>
            <a:ext cx="8991600" cy="535841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This paper proposes a UWB swarm ranging protocol, designed specially for </a:t>
            </a:r>
            <a:r>
              <a:rPr lang="en-US" sz="2400" b="1" dirty="0"/>
              <a:t>dynamic and dense </a:t>
            </a:r>
            <a:r>
              <a:rPr lang="en-US" altLang="zh-CN" sz="2400" dirty="0"/>
              <a:t>swarm</a:t>
            </a:r>
            <a:r>
              <a:rPr lang="en-US" sz="24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It is </a:t>
            </a:r>
            <a:r>
              <a:rPr lang="en-US" sz="2400" b="1" i="1" dirty="0"/>
              <a:t>simple yet efficient</a:t>
            </a:r>
            <a:r>
              <a:rPr lang="en-US" sz="2400" i="1" dirty="0"/>
              <a:t>.</a:t>
            </a:r>
            <a:r>
              <a:rPr lang="en-US" altLang="zh-CN" sz="2400" dirty="0"/>
              <a:t> All messages are</a:t>
            </a:r>
            <a:r>
              <a:rPr lang="en-US" sz="2400" i="1" dirty="0"/>
              <a:t> </a:t>
            </a:r>
            <a:r>
              <a:rPr lang="en-US" altLang="zh-CN" sz="2400" dirty="0"/>
              <a:t>unified in one, i.e.,  </a:t>
            </a:r>
            <a:r>
              <a:rPr lang="en-US" altLang="zh-CN" sz="2400" i="1" dirty="0"/>
              <a:t>ranging message, </a:t>
            </a:r>
            <a:r>
              <a:rPr lang="en-US" altLang="zh-CN" sz="2400" dirty="0"/>
              <a:t>which </a:t>
            </a:r>
            <a:r>
              <a:rPr lang="en-US" sz="2400" dirty="0"/>
              <a:t>is broadcasted periodically.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It is </a:t>
            </a:r>
            <a:r>
              <a:rPr lang="en-US" sz="2400" b="1" i="1" dirty="0"/>
              <a:t>adaptive and robust</a:t>
            </a:r>
            <a:r>
              <a:rPr lang="en-US" sz="2400" i="1" dirty="0"/>
              <a:t>. </a:t>
            </a:r>
            <a:r>
              <a:rPr lang="en-US" sz="2400" dirty="0"/>
              <a:t>The ranging period adapts to the ranging pair’s speed and distance. Packet loss is handled appropriately.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It is </a:t>
            </a:r>
            <a:r>
              <a:rPr lang="en-US" sz="2400" b="1" i="1" dirty="0"/>
              <a:t>scalable and compatible</a:t>
            </a:r>
            <a:r>
              <a:rPr lang="en-US" sz="2400" i="1" dirty="0"/>
              <a:t>. </a:t>
            </a:r>
            <a:r>
              <a:rPr lang="en-US" sz="2400" dirty="0"/>
              <a:t>A rotation scheme is designed to handle dense neighbors. Higher level networking and localization protocols and algorithms are supported.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Physical experiment is conducted. The protocol is implemented on </a:t>
            </a:r>
            <a:r>
              <a:rPr lang="en-US" altLang="zh-CN" sz="2400" dirty="0" err="1"/>
              <a:t>Crazyflie</a:t>
            </a:r>
            <a:r>
              <a:rPr lang="en-US" altLang="zh-CN" sz="2400" dirty="0"/>
              <a:t> drones, that are powered by STM32 microcontrollers and have only 192KB memory.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8936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4D94251-C5E3-A744-9FB2-0E4A9947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6" y="2161308"/>
            <a:ext cx="8160619" cy="3915295"/>
          </a:xfrm>
        </p:spPr>
        <p:txBody>
          <a:bodyPr>
            <a:normAutofit/>
          </a:bodyPr>
          <a:lstStyle/>
          <a:p>
            <a:pPr algn="ctr"/>
            <a:r>
              <a:rPr lang="en-US" altLang="zh-CN" sz="8800" dirty="0"/>
              <a:t>Thank You!</a:t>
            </a:r>
            <a:br>
              <a:rPr lang="en-US" altLang="zh-CN" sz="8800" dirty="0"/>
            </a:br>
            <a:br>
              <a:rPr lang="en-US" altLang="zh-CN" sz="1800" dirty="0"/>
            </a:br>
            <a:br>
              <a:rPr lang="en-US" altLang="zh-CN" sz="1800" dirty="0"/>
            </a:br>
            <a:br>
              <a:rPr lang="en-US" altLang="zh-CN" sz="1800" dirty="0"/>
            </a:br>
            <a:br>
              <a:rPr lang="en-US" altLang="zh-CN" sz="1800" dirty="0"/>
            </a:br>
            <a:br>
              <a:rPr lang="en-US" altLang="zh-CN" sz="1800" dirty="0"/>
            </a:br>
            <a:r>
              <a:rPr lang="en-US" altLang="zh-CN" sz="2400" dirty="0"/>
              <a:t>Feng Shan (shanfeng@seu.edu.cn)</a:t>
            </a:r>
            <a:br>
              <a:rPr lang="en-US" altLang="zh-CN" sz="2400" dirty="0"/>
            </a:br>
            <a:br>
              <a:rPr lang="en-US" altLang="zh-CN" sz="1800" dirty="0"/>
            </a:br>
            <a:r>
              <a:rPr lang="en-US" altLang="zh-CN" sz="1800" dirty="0"/>
              <a:t>Southeast University, China</a:t>
            </a:r>
            <a:endParaRPr lang="zh-CN" alt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DF5E1-572F-7140-8288-0C9C8F12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230DA8-738C-4639-8E9D-F7A7BAD6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4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E498-56DC-3B4D-B3C8-4C0D74FD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Swarm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robots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46F9-CBA0-CA4C-B36F-B54CC2C4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Aerial</a:t>
            </a:r>
            <a:r>
              <a:rPr lang="en-US" altLang="zh-CN" sz="2800" dirty="0"/>
              <a:t>/</a:t>
            </a:r>
            <a:r>
              <a:rPr lang="en-US" sz="2800" dirty="0"/>
              <a:t>ground robots, wearable</a:t>
            </a:r>
            <a:r>
              <a:rPr lang="en-US" altLang="zh-CN" sz="2800" dirty="0"/>
              <a:t>/</a:t>
            </a:r>
            <a:r>
              <a:rPr lang="en-US" sz="2800" dirty="0"/>
              <a:t>portable devices are becoming smaller, lighter, cheaper,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en-US" sz="2800" dirty="0"/>
              <a:t> popular.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altLang="zh-CN" sz="2800" dirty="0"/>
              <a:t>T</a:t>
            </a:r>
            <a:r>
              <a:rPr lang="en-US" sz="2800" dirty="0"/>
              <a:t>ens and thousands of them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sz="2800" dirty="0"/>
              <a:t>to form a swarm to complete complicated cooperative tasks</a:t>
            </a:r>
            <a:r>
              <a:rPr lang="en-US" altLang="zh-CN" sz="2800" dirty="0"/>
              <a:t>.</a:t>
            </a:r>
          </a:p>
          <a:p>
            <a:pPr lvl="1"/>
            <a:r>
              <a:rPr lang="en-US" altLang="zh-CN" sz="2400" dirty="0"/>
              <a:t>A</a:t>
            </a:r>
            <a:r>
              <a:rPr lang="en-US" sz="2400" dirty="0"/>
              <a:t> team of indoor drones search for given targets</a:t>
            </a:r>
          </a:p>
          <a:p>
            <a:pPr lvl="1"/>
            <a:r>
              <a:rPr lang="en-US" altLang="zh-CN" sz="2400" dirty="0"/>
              <a:t>A</a:t>
            </a:r>
            <a:r>
              <a:rPr lang="en-US" sz="2400" dirty="0"/>
              <a:t> swarm of small robots explore and map unknown indoor environment</a:t>
            </a:r>
            <a:r>
              <a:rPr lang="en-US" altLang="zh-CN" sz="2400" dirty="0"/>
              <a:t>s</a:t>
            </a:r>
            <a:endParaRPr lang="en-US" sz="2400" dirty="0"/>
          </a:p>
          <a:p>
            <a:pPr lvl="1"/>
            <a:r>
              <a:rPr lang="en-US" altLang="zh-CN" sz="2400" dirty="0"/>
              <a:t>A</a:t>
            </a:r>
            <a:r>
              <a:rPr lang="en-US" sz="2400" dirty="0"/>
              <a:t>n army of legged robot dogs battle in a deep forest</a:t>
            </a:r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8E56C-0A2A-7C4A-A580-B9C0F364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79DB2-35D4-894B-A034-89FFD1B0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B44D05-FEBC-4A46-B039-634DB487EBC1}"/>
              </a:ext>
            </a:extLst>
          </p:cNvPr>
          <p:cNvGrpSpPr/>
          <p:nvPr/>
        </p:nvGrpSpPr>
        <p:grpSpPr>
          <a:xfrm>
            <a:off x="1749016" y="2430005"/>
            <a:ext cx="1299284" cy="640191"/>
            <a:chOff x="1860984" y="2409393"/>
            <a:chExt cx="1299284" cy="640191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78893939-3CA1-F44E-9069-56652FC74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2317196" y="2409393"/>
              <a:ext cx="386861" cy="336186"/>
            </a:xfrm>
            <a:prstGeom prst="rect">
              <a:avLst/>
            </a:prstGeom>
          </p:spPr>
        </p:pic>
        <p:sp>
          <p:nvSpPr>
            <p:cNvPr id="9" name="文本框 65">
              <a:extLst>
                <a:ext uri="{FF2B5EF4-FFF2-40B4-BE49-F238E27FC236}">
                  <a16:creationId xmlns:a16="http://schemas.microsoft.com/office/drawing/2014/main" id="{FDE7C362-1B47-B24E-B832-7B4228D51710}"/>
                </a:ext>
              </a:extLst>
            </p:cNvPr>
            <p:cNvSpPr txBox="1"/>
            <p:nvPr/>
          </p:nvSpPr>
          <p:spPr>
            <a:xfrm>
              <a:off x="1860984" y="2711030"/>
              <a:ext cx="1299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Crazyflie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2.1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F709ED-0811-7845-B9D8-ED33EE01FDD0}"/>
              </a:ext>
            </a:extLst>
          </p:cNvPr>
          <p:cNvGrpSpPr/>
          <p:nvPr/>
        </p:nvGrpSpPr>
        <p:grpSpPr>
          <a:xfrm>
            <a:off x="5622765" y="2197128"/>
            <a:ext cx="1301612" cy="873068"/>
            <a:chOff x="5734733" y="2358863"/>
            <a:chExt cx="1301612" cy="873068"/>
          </a:xfrm>
        </p:grpSpPr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766D242D-B745-A440-B095-9AAAE5FC5648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80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34733" y="2358863"/>
              <a:ext cx="1301612" cy="777240"/>
            </a:xfrm>
            <a:prstGeom prst="rect">
              <a:avLst/>
            </a:prstGeom>
          </p:spPr>
        </p:pic>
        <p:sp>
          <p:nvSpPr>
            <p:cNvPr id="11" name="文本框 69">
              <a:extLst>
                <a:ext uri="{FF2B5EF4-FFF2-40B4-BE49-F238E27FC236}">
                  <a16:creationId xmlns:a16="http://schemas.microsoft.com/office/drawing/2014/main" id="{D0343005-53DE-9545-B3A1-4894225768E7}"/>
                </a:ext>
              </a:extLst>
            </p:cNvPr>
            <p:cNvSpPr txBox="1"/>
            <p:nvPr/>
          </p:nvSpPr>
          <p:spPr>
            <a:xfrm>
              <a:off x="6085250" y="2985710"/>
              <a:ext cx="7910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zh-CN" sz="1600" dirty="0"/>
                <a:t>SPOT</a:t>
              </a:r>
              <a:endParaRPr lang="zh-CN" altLang="en-US" sz="16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A4C3AF-BC50-344B-B93B-3CE0A36718CF}"/>
              </a:ext>
            </a:extLst>
          </p:cNvPr>
          <p:cNvGrpSpPr/>
          <p:nvPr/>
        </p:nvGrpSpPr>
        <p:grpSpPr>
          <a:xfrm>
            <a:off x="3375908" y="2241387"/>
            <a:ext cx="1532388" cy="828809"/>
            <a:chOff x="3487876" y="2358863"/>
            <a:chExt cx="1532388" cy="828809"/>
          </a:xfrm>
        </p:grpSpPr>
        <p:sp>
          <p:nvSpPr>
            <p:cNvPr id="10" name="文本框 67">
              <a:extLst>
                <a:ext uri="{FF2B5EF4-FFF2-40B4-BE49-F238E27FC236}">
                  <a16:creationId xmlns:a16="http://schemas.microsoft.com/office/drawing/2014/main" id="{30208D5C-83E6-D14C-8256-C5FB0FD2EF6F}"/>
                </a:ext>
              </a:extLst>
            </p:cNvPr>
            <p:cNvSpPr txBox="1"/>
            <p:nvPr/>
          </p:nvSpPr>
          <p:spPr>
            <a:xfrm>
              <a:off x="3487876" y="2849118"/>
              <a:ext cx="1532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RoboMaster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EP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2" descr="C:\Users\Administrator\Desktop\rangingPaper\swarmRanging\fig\robomasterep.png">
              <a:extLst>
                <a:ext uri="{FF2B5EF4-FFF2-40B4-BE49-F238E27FC236}">
                  <a16:creationId xmlns:a16="http://schemas.microsoft.com/office/drawing/2014/main" id="{6CA23818-4C0F-E349-94CF-78C74B05E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8F9FB"/>
                </a:clrFrom>
                <a:clrTo>
                  <a:srgbClr val="F8F9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7761" y="2358863"/>
              <a:ext cx="712619" cy="601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21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380F-FFDC-E04B-BEBE-020C73A2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Dynamic and dense swarm </a:t>
            </a:r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C8BDD-57D9-5E45-AFE5-A8EEEBBE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Dynamic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and dense </a:t>
            </a:r>
            <a:r>
              <a:rPr lang="en-US" altLang="zh-CN" dirty="0"/>
              <a:t>swarm</a:t>
            </a:r>
          </a:p>
          <a:p>
            <a:pPr lvl="1"/>
            <a:r>
              <a:rPr lang="en-US" i="1" dirty="0"/>
              <a:t>large number</a:t>
            </a:r>
            <a:endParaRPr lang="en-US" dirty="0"/>
          </a:p>
          <a:p>
            <a:pPr lvl="1"/>
            <a:r>
              <a:rPr lang="en-US" i="1" dirty="0"/>
              <a:t>high mobility </a:t>
            </a:r>
          </a:p>
          <a:p>
            <a:pPr lvl="1"/>
            <a:r>
              <a:rPr lang="en-US" i="1" dirty="0"/>
              <a:t>short distance</a:t>
            </a:r>
            <a:r>
              <a:rPr lang="en-US" dirty="0"/>
              <a:t>. </a:t>
            </a:r>
          </a:p>
          <a:p>
            <a:endParaRPr lang="en-US" sz="2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2800" dirty="0"/>
          </a:p>
          <a:p>
            <a:r>
              <a:rPr lang="en-US" sz="2800" dirty="0"/>
              <a:t>When no outside supportive infrastructures, critical to </a:t>
            </a:r>
          </a:p>
          <a:p>
            <a:pPr lvl="1"/>
            <a:r>
              <a:rPr lang="en-US" dirty="0"/>
              <a:t>Real-time internal distance ranging for localization</a:t>
            </a:r>
          </a:p>
          <a:p>
            <a:pPr lvl="1"/>
            <a:r>
              <a:rPr lang="en-US" dirty="0"/>
              <a:t>Low latency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hoc</a:t>
            </a:r>
            <a:r>
              <a:rPr lang="zh-CN" altLang="en-US" dirty="0"/>
              <a:t> </a:t>
            </a:r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communication</a:t>
            </a:r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A9202-E96F-8C4B-8F07-A23353A9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17162-78B7-3340-92E2-9BBD8A73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2D700B-7CBB-5C4F-A2D2-64B5B7639319}"/>
              </a:ext>
            </a:extLst>
          </p:cNvPr>
          <p:cNvGrpSpPr/>
          <p:nvPr/>
        </p:nvGrpSpPr>
        <p:grpSpPr>
          <a:xfrm>
            <a:off x="3227999" y="1890794"/>
            <a:ext cx="5763601" cy="2554147"/>
            <a:chOff x="3196282" y="1326166"/>
            <a:chExt cx="5763601" cy="255414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CFF9152-730F-754C-920C-80988254A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7000"/>
            </a:blip>
            <a:srcRect l="3198" r="36575"/>
            <a:stretch/>
          </p:blipFill>
          <p:spPr>
            <a:xfrm>
              <a:off x="3198255" y="1326166"/>
              <a:ext cx="5761628" cy="2554147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87D8ACFC-9A9C-9E4E-BD3B-A9A423D8C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4797319" y="2113368"/>
              <a:ext cx="249423" cy="217939"/>
            </a:xfrm>
            <a:prstGeom prst="rect">
              <a:avLst/>
            </a:prstGeom>
          </p:spPr>
        </p:pic>
        <p:pic>
          <p:nvPicPr>
            <p:cNvPr id="9" name="Picture 11">
              <a:extLst>
                <a:ext uri="{FF2B5EF4-FFF2-40B4-BE49-F238E27FC236}">
                  <a16:creationId xmlns:a16="http://schemas.microsoft.com/office/drawing/2014/main" id="{ECAD1BFB-CC1E-CE45-ADDE-235E7C96D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5703626" y="2113367"/>
              <a:ext cx="249423" cy="217939"/>
            </a:xfrm>
            <a:prstGeom prst="rect">
              <a:avLst/>
            </a:prstGeom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6A4C6BB6-BB54-3348-9CEC-24FD3B508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980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75149" y="2921908"/>
              <a:ext cx="514314" cy="346140"/>
            </a:xfrm>
            <a:prstGeom prst="rect">
              <a:avLst/>
            </a:prstGeom>
          </p:spPr>
        </p:pic>
        <p:pic>
          <p:nvPicPr>
            <p:cNvPr id="11" name="Picture 18">
              <a:extLst>
                <a:ext uri="{FF2B5EF4-FFF2-40B4-BE49-F238E27FC236}">
                  <a16:creationId xmlns:a16="http://schemas.microsoft.com/office/drawing/2014/main" id="{319F1E5F-740E-6242-8009-A2039E594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8431385" y="2048825"/>
              <a:ext cx="249423" cy="217939"/>
            </a:xfrm>
            <a:prstGeom prst="rect">
              <a:avLst/>
            </a:prstGeom>
          </p:spPr>
        </p:pic>
        <p:pic>
          <p:nvPicPr>
            <p:cNvPr id="12" name="Picture 19">
              <a:extLst>
                <a:ext uri="{FF2B5EF4-FFF2-40B4-BE49-F238E27FC236}">
                  <a16:creationId xmlns:a16="http://schemas.microsoft.com/office/drawing/2014/main" id="{A3027877-26B0-5442-95C2-299AC8E46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7252897" y="2831128"/>
              <a:ext cx="249423" cy="217939"/>
            </a:xfrm>
            <a:prstGeom prst="rect">
              <a:avLst/>
            </a:prstGeom>
          </p:spPr>
        </p:pic>
        <p:pic>
          <p:nvPicPr>
            <p:cNvPr id="13" name="Picture 20">
              <a:extLst>
                <a:ext uri="{FF2B5EF4-FFF2-40B4-BE49-F238E27FC236}">
                  <a16:creationId xmlns:a16="http://schemas.microsoft.com/office/drawing/2014/main" id="{62ED28A7-AF13-7845-BC06-752C55573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5258517" y="2810642"/>
              <a:ext cx="249423" cy="217939"/>
            </a:xfrm>
            <a:prstGeom prst="rect">
              <a:avLst/>
            </a:prstGeom>
          </p:spPr>
        </p:pic>
        <p:pic>
          <p:nvPicPr>
            <p:cNvPr id="14" name="Picture 21">
              <a:extLst>
                <a:ext uri="{FF2B5EF4-FFF2-40B4-BE49-F238E27FC236}">
                  <a16:creationId xmlns:a16="http://schemas.microsoft.com/office/drawing/2014/main" id="{0CAB8E22-D427-D642-85F5-D89A389F9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4158464" y="3356961"/>
              <a:ext cx="249423" cy="217939"/>
            </a:xfrm>
            <a:prstGeom prst="rect">
              <a:avLst/>
            </a:prstGeom>
          </p:spPr>
        </p:pic>
        <p:pic>
          <p:nvPicPr>
            <p:cNvPr id="15" name="Picture 22">
              <a:extLst>
                <a:ext uri="{FF2B5EF4-FFF2-40B4-BE49-F238E27FC236}">
                  <a16:creationId xmlns:a16="http://schemas.microsoft.com/office/drawing/2014/main" id="{BE557A92-9951-664C-B5FC-9548A6478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3865964" y="2832206"/>
              <a:ext cx="249423" cy="217939"/>
            </a:xfrm>
            <a:prstGeom prst="rect">
              <a:avLst/>
            </a:prstGeom>
          </p:spPr>
        </p:pic>
        <p:pic>
          <p:nvPicPr>
            <p:cNvPr id="16" name="Picture 23">
              <a:extLst>
                <a:ext uri="{FF2B5EF4-FFF2-40B4-BE49-F238E27FC236}">
                  <a16:creationId xmlns:a16="http://schemas.microsoft.com/office/drawing/2014/main" id="{BCC8296B-6E84-C245-80F5-D407C9C24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8018190" y="2185250"/>
              <a:ext cx="249423" cy="217939"/>
            </a:xfrm>
            <a:prstGeom prst="rect">
              <a:avLst/>
            </a:prstGeom>
          </p:spPr>
        </p:pic>
        <p:pic>
          <p:nvPicPr>
            <p:cNvPr id="17" name="Picture 28">
              <a:extLst>
                <a:ext uri="{FF2B5EF4-FFF2-40B4-BE49-F238E27FC236}">
                  <a16:creationId xmlns:a16="http://schemas.microsoft.com/office/drawing/2014/main" id="{8E28FE4C-8B38-0D48-AEC0-A23E847F8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7706613" y="3392902"/>
              <a:ext cx="249423" cy="217939"/>
            </a:xfrm>
            <a:prstGeom prst="rect">
              <a:avLst/>
            </a:prstGeom>
          </p:spPr>
        </p:pic>
        <p:pic>
          <p:nvPicPr>
            <p:cNvPr id="18" name="Picture 29">
              <a:extLst>
                <a:ext uri="{FF2B5EF4-FFF2-40B4-BE49-F238E27FC236}">
                  <a16:creationId xmlns:a16="http://schemas.microsoft.com/office/drawing/2014/main" id="{ACEF68B6-3998-C742-AC48-38084621E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7197919" y="3414468"/>
              <a:ext cx="249423" cy="217939"/>
            </a:xfrm>
            <a:prstGeom prst="rect">
              <a:avLst/>
            </a:prstGeom>
          </p:spPr>
        </p:pic>
        <p:pic>
          <p:nvPicPr>
            <p:cNvPr id="19" name="Picture 30">
              <a:extLst>
                <a:ext uri="{FF2B5EF4-FFF2-40B4-BE49-F238E27FC236}">
                  <a16:creationId xmlns:a16="http://schemas.microsoft.com/office/drawing/2014/main" id="{15480D0F-1CC3-5A4F-9188-296E6B0E2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3713354" y="2293077"/>
              <a:ext cx="249423" cy="217939"/>
            </a:xfrm>
            <a:prstGeom prst="rect">
              <a:avLst/>
            </a:prstGeom>
          </p:spPr>
        </p:pic>
        <p:pic>
          <p:nvPicPr>
            <p:cNvPr id="20" name="Picture 31">
              <a:extLst>
                <a:ext uri="{FF2B5EF4-FFF2-40B4-BE49-F238E27FC236}">
                  <a16:creationId xmlns:a16="http://schemas.microsoft.com/office/drawing/2014/main" id="{67DEC4A2-5505-0448-A4DC-6727D7DB4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4603571" y="3515105"/>
              <a:ext cx="249423" cy="217939"/>
            </a:xfrm>
            <a:prstGeom prst="rect">
              <a:avLst/>
            </a:prstGeom>
          </p:spPr>
        </p:pic>
        <p:pic>
          <p:nvPicPr>
            <p:cNvPr id="21" name="Picture 32">
              <a:extLst>
                <a:ext uri="{FF2B5EF4-FFF2-40B4-BE49-F238E27FC236}">
                  <a16:creationId xmlns:a16="http://schemas.microsoft.com/office/drawing/2014/main" id="{42CB00DB-C97C-E94C-9DBB-16CC9D3C9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4597213" y="2839395"/>
              <a:ext cx="249423" cy="217939"/>
            </a:xfrm>
            <a:prstGeom prst="rect">
              <a:avLst/>
            </a:prstGeom>
          </p:spPr>
        </p:pic>
        <p:cxnSp>
          <p:nvCxnSpPr>
            <p:cNvPr id="22" name="Straight Connector 35">
              <a:extLst>
                <a:ext uri="{FF2B5EF4-FFF2-40B4-BE49-F238E27FC236}">
                  <a16:creationId xmlns:a16="http://schemas.microsoft.com/office/drawing/2014/main" id="{BA509663-EE5A-3540-AE3A-0BDCF5A8DA4A}"/>
                </a:ext>
              </a:extLst>
            </p:cNvPr>
            <p:cNvCxnSpPr/>
            <p:nvPr/>
          </p:nvCxnSpPr>
          <p:spPr>
            <a:xfrm flipV="1">
              <a:off x="3990676" y="2215147"/>
              <a:ext cx="806643" cy="15814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>
              <a:extLst>
                <a:ext uri="{FF2B5EF4-FFF2-40B4-BE49-F238E27FC236}">
                  <a16:creationId xmlns:a16="http://schemas.microsoft.com/office/drawing/2014/main" id="{82EE924B-8F80-F346-B3BC-4CA5364B98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3649" y="2235039"/>
              <a:ext cx="632342" cy="1045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8">
              <a:extLst>
                <a:ext uri="{FF2B5EF4-FFF2-40B4-BE49-F238E27FC236}">
                  <a16:creationId xmlns:a16="http://schemas.microsoft.com/office/drawing/2014/main" id="{F743E80A-03F6-0D42-97BC-4A0C5E557DAF}"/>
                </a:ext>
              </a:extLst>
            </p:cNvPr>
            <p:cNvCxnSpPr>
              <a:cxnSpLocks/>
            </p:cNvCxnSpPr>
            <p:nvPr/>
          </p:nvCxnSpPr>
          <p:spPr>
            <a:xfrm>
              <a:off x="6324807" y="1700608"/>
              <a:ext cx="312111" cy="54488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1">
              <a:extLst>
                <a:ext uri="{FF2B5EF4-FFF2-40B4-BE49-F238E27FC236}">
                  <a16:creationId xmlns:a16="http://schemas.microsoft.com/office/drawing/2014/main" id="{CC7AC41B-B22A-7E4F-A00A-E6BDAA72F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9038" y="2581179"/>
              <a:ext cx="445510" cy="30249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4">
              <a:extLst>
                <a:ext uri="{FF2B5EF4-FFF2-40B4-BE49-F238E27FC236}">
                  <a16:creationId xmlns:a16="http://schemas.microsoft.com/office/drawing/2014/main" id="{06CB148F-B3AB-CB45-9B1E-92AF9985F08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389463" y="3094978"/>
              <a:ext cx="305085" cy="47992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7">
              <a:extLst>
                <a:ext uri="{FF2B5EF4-FFF2-40B4-BE49-F238E27FC236}">
                  <a16:creationId xmlns:a16="http://schemas.microsoft.com/office/drawing/2014/main" id="{B2ADA9C8-C415-554B-B49E-4FD67F563B2A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5648935" y="3094978"/>
              <a:ext cx="226214" cy="3709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0">
              <a:extLst>
                <a:ext uri="{FF2B5EF4-FFF2-40B4-BE49-F238E27FC236}">
                  <a16:creationId xmlns:a16="http://schemas.microsoft.com/office/drawing/2014/main" id="{315B6FE5-5577-D243-9E70-ED965C386C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810" y="3603708"/>
              <a:ext cx="844867" cy="1028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70">
              <a:extLst>
                <a:ext uri="{FF2B5EF4-FFF2-40B4-BE49-F238E27FC236}">
                  <a16:creationId xmlns:a16="http://schemas.microsoft.com/office/drawing/2014/main" id="{54235162-8BE9-134C-AA61-71A2558A2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3455" y="2192400"/>
              <a:ext cx="148960" cy="719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73">
              <a:extLst>
                <a:ext uri="{FF2B5EF4-FFF2-40B4-BE49-F238E27FC236}">
                  <a16:creationId xmlns:a16="http://schemas.microsoft.com/office/drawing/2014/main" id="{7514A8A0-3BB1-FA41-B2CC-02A7B9F18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1704" y="2300225"/>
              <a:ext cx="1041036" cy="10788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75">
              <a:extLst>
                <a:ext uri="{FF2B5EF4-FFF2-40B4-BE49-F238E27FC236}">
                  <a16:creationId xmlns:a16="http://schemas.microsoft.com/office/drawing/2014/main" id="{8882D308-379D-1947-B9F4-272DBDD090D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6398498" y="2940098"/>
              <a:ext cx="854399" cy="5746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77">
              <a:extLst>
                <a:ext uri="{FF2B5EF4-FFF2-40B4-BE49-F238E27FC236}">
                  <a16:creationId xmlns:a16="http://schemas.microsoft.com/office/drawing/2014/main" id="{D9C024F5-C665-134A-8681-C03D1523A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0835" y="3540938"/>
              <a:ext cx="294650" cy="8920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9">
              <a:extLst>
                <a:ext uri="{FF2B5EF4-FFF2-40B4-BE49-F238E27FC236}">
                  <a16:creationId xmlns:a16="http://schemas.microsoft.com/office/drawing/2014/main" id="{1C254619-F219-6E47-8255-C03796AE8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2192" y="3489430"/>
              <a:ext cx="214421" cy="2569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1">
              <a:extLst>
                <a:ext uri="{FF2B5EF4-FFF2-40B4-BE49-F238E27FC236}">
                  <a16:creationId xmlns:a16="http://schemas.microsoft.com/office/drawing/2014/main" id="{F3D29F06-3CEA-9848-BBFD-D2098A0D9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0564" y="3630141"/>
              <a:ext cx="472665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83">
              <a:extLst>
                <a:ext uri="{FF2B5EF4-FFF2-40B4-BE49-F238E27FC236}">
                  <a16:creationId xmlns:a16="http://schemas.microsoft.com/office/drawing/2014/main" id="{E8CE146F-A3B8-DB41-B43E-B72F01906F37}"/>
                </a:ext>
              </a:extLst>
            </p:cNvPr>
            <p:cNvCxnSpPr>
              <a:cxnSpLocks/>
            </p:cNvCxnSpPr>
            <p:nvPr/>
          </p:nvCxnSpPr>
          <p:spPr>
            <a:xfrm>
              <a:off x="5496094" y="2932928"/>
              <a:ext cx="321130" cy="6838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85">
              <a:extLst>
                <a:ext uri="{FF2B5EF4-FFF2-40B4-BE49-F238E27FC236}">
                  <a16:creationId xmlns:a16="http://schemas.microsoft.com/office/drawing/2014/main" id="{350C01FB-4A90-CE46-A1A0-8C4F77ACC91C}"/>
                </a:ext>
              </a:extLst>
            </p:cNvPr>
            <p:cNvCxnSpPr>
              <a:cxnSpLocks/>
              <a:stCxn id="15" idx="3"/>
              <a:endCxn id="21" idx="1"/>
            </p:cNvCxnSpPr>
            <p:nvPr/>
          </p:nvCxnSpPr>
          <p:spPr>
            <a:xfrm>
              <a:off x="4115387" y="2941177"/>
              <a:ext cx="481826" cy="71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88">
              <a:extLst>
                <a:ext uri="{FF2B5EF4-FFF2-40B4-BE49-F238E27FC236}">
                  <a16:creationId xmlns:a16="http://schemas.microsoft.com/office/drawing/2014/main" id="{730EF477-B987-CC46-B3D2-AEA052030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5713" y="2905343"/>
              <a:ext cx="341324" cy="3583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90">
              <a:extLst>
                <a:ext uri="{FF2B5EF4-FFF2-40B4-BE49-F238E27FC236}">
                  <a16:creationId xmlns:a16="http://schemas.microsoft.com/office/drawing/2014/main" id="{D123EC60-F5B8-3D49-91E8-51D6CCE94F4F}"/>
                </a:ext>
              </a:extLst>
            </p:cNvPr>
            <p:cNvCxnSpPr>
              <a:cxnSpLocks/>
            </p:cNvCxnSpPr>
            <p:nvPr/>
          </p:nvCxnSpPr>
          <p:spPr>
            <a:xfrm>
              <a:off x="4414246" y="3480308"/>
              <a:ext cx="182402" cy="6062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92">
              <a:extLst>
                <a:ext uri="{FF2B5EF4-FFF2-40B4-BE49-F238E27FC236}">
                  <a16:creationId xmlns:a16="http://schemas.microsoft.com/office/drawing/2014/main" id="{D2030216-C844-004D-8103-CFA8DF6935D0}"/>
                </a:ext>
              </a:extLst>
            </p:cNvPr>
            <p:cNvCxnSpPr>
              <a:cxnSpLocks/>
            </p:cNvCxnSpPr>
            <p:nvPr/>
          </p:nvCxnSpPr>
          <p:spPr>
            <a:xfrm>
              <a:off x="5965767" y="2251091"/>
              <a:ext cx="565795" cy="12102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97">
              <a:extLst>
                <a:ext uri="{FF2B5EF4-FFF2-40B4-BE49-F238E27FC236}">
                  <a16:creationId xmlns:a16="http://schemas.microsoft.com/office/drawing/2014/main" id="{E8A861AA-3B5C-9F4A-B297-944BF1B44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017" y="2410046"/>
              <a:ext cx="240327" cy="13584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99">
              <a:extLst>
                <a:ext uri="{FF2B5EF4-FFF2-40B4-BE49-F238E27FC236}">
                  <a16:creationId xmlns:a16="http://schemas.microsoft.com/office/drawing/2014/main" id="{04A8D945-CCBB-CD4D-ACE8-F1430AF43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3196282" y="2551311"/>
              <a:ext cx="249423" cy="217939"/>
            </a:xfrm>
            <a:prstGeom prst="rect">
              <a:avLst/>
            </a:prstGeom>
          </p:spPr>
        </p:pic>
        <p:cxnSp>
          <p:nvCxnSpPr>
            <p:cNvPr id="42" name="Straight Connector 101">
              <a:extLst>
                <a:ext uri="{FF2B5EF4-FFF2-40B4-BE49-F238E27FC236}">
                  <a16:creationId xmlns:a16="http://schemas.microsoft.com/office/drawing/2014/main" id="{DB84F4A7-25DD-BC45-BA07-8AD4B6ADCE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8089" y="2769250"/>
              <a:ext cx="384085" cy="17084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103">
              <a:extLst>
                <a:ext uri="{FF2B5EF4-FFF2-40B4-BE49-F238E27FC236}">
                  <a16:creationId xmlns:a16="http://schemas.microsoft.com/office/drawing/2014/main" id="{F3CD0D6B-647F-BB43-9951-2E672C4EC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8469656" y="2839396"/>
              <a:ext cx="249423" cy="217939"/>
            </a:xfrm>
            <a:prstGeom prst="rect">
              <a:avLst/>
            </a:prstGeom>
          </p:spPr>
        </p:pic>
        <p:cxnSp>
          <p:nvCxnSpPr>
            <p:cNvPr id="44" name="Straight Connector 104">
              <a:extLst>
                <a:ext uri="{FF2B5EF4-FFF2-40B4-BE49-F238E27FC236}">
                  <a16:creationId xmlns:a16="http://schemas.microsoft.com/office/drawing/2014/main" id="{6822971E-CFC5-2544-9E6C-27D6FF0A0009}"/>
                </a:ext>
              </a:extLst>
            </p:cNvPr>
            <p:cNvCxnSpPr>
              <a:cxnSpLocks/>
            </p:cNvCxnSpPr>
            <p:nvPr/>
          </p:nvCxnSpPr>
          <p:spPr>
            <a:xfrm>
              <a:off x="7536704" y="2932864"/>
              <a:ext cx="902801" cy="155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117">
              <a:extLst>
                <a:ext uri="{FF2B5EF4-FFF2-40B4-BE49-F238E27FC236}">
                  <a16:creationId xmlns:a16="http://schemas.microsoft.com/office/drawing/2014/main" id="{FC00BCD3-8575-3347-A8FD-6C58B1301CCB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8161432" y="2372112"/>
              <a:ext cx="432936" cy="46728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19">
              <a:extLst>
                <a:ext uri="{FF2B5EF4-FFF2-40B4-BE49-F238E27FC236}">
                  <a16:creationId xmlns:a16="http://schemas.microsoft.com/office/drawing/2014/main" id="{E6B9CBD6-03D9-D74F-9505-98C7FF065327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8536596" y="2206778"/>
              <a:ext cx="57772" cy="63261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21">
              <a:extLst>
                <a:ext uri="{FF2B5EF4-FFF2-40B4-BE49-F238E27FC236}">
                  <a16:creationId xmlns:a16="http://schemas.microsoft.com/office/drawing/2014/main" id="{8B0B51A3-B104-2741-B9AB-A61881250C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6976" y="2501503"/>
              <a:ext cx="449461" cy="30913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23">
              <a:extLst>
                <a:ext uri="{FF2B5EF4-FFF2-40B4-BE49-F238E27FC236}">
                  <a16:creationId xmlns:a16="http://schemas.microsoft.com/office/drawing/2014/main" id="{B6867E78-F69E-2449-BD05-9370AC0C2830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7436541" y="3004691"/>
              <a:ext cx="394783" cy="38821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25">
              <a:extLst>
                <a:ext uri="{FF2B5EF4-FFF2-40B4-BE49-F238E27FC236}">
                  <a16:creationId xmlns:a16="http://schemas.microsoft.com/office/drawing/2014/main" id="{A56CF0B3-9685-5544-B239-7EFEADB8BF7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322630" y="3019069"/>
              <a:ext cx="18531" cy="39539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27">
              <a:extLst>
                <a:ext uri="{FF2B5EF4-FFF2-40B4-BE49-F238E27FC236}">
                  <a16:creationId xmlns:a16="http://schemas.microsoft.com/office/drawing/2014/main" id="{1037893D-1E6F-7642-8E50-E9F60E44D641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5383229" y="2271475"/>
              <a:ext cx="393693" cy="53916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29">
              <a:extLst>
                <a:ext uri="{FF2B5EF4-FFF2-40B4-BE49-F238E27FC236}">
                  <a16:creationId xmlns:a16="http://schemas.microsoft.com/office/drawing/2014/main" id="{D651FADD-BDD4-DD42-A26D-139EF6B72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646" y="2278664"/>
              <a:ext cx="171777" cy="55239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31">
              <a:extLst>
                <a:ext uri="{FF2B5EF4-FFF2-40B4-BE49-F238E27FC236}">
                  <a16:creationId xmlns:a16="http://schemas.microsoft.com/office/drawing/2014/main" id="{4A12E1D4-305B-A146-B4A1-813016045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0293" y="2293041"/>
              <a:ext cx="327964" cy="5043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33">
              <a:extLst>
                <a:ext uri="{FF2B5EF4-FFF2-40B4-BE49-F238E27FC236}">
                  <a16:creationId xmlns:a16="http://schemas.microsoft.com/office/drawing/2014/main" id="{32C35724-A4D4-684E-AD39-FE43BCF4FEAC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3875674" y="2479940"/>
              <a:ext cx="115000" cy="35226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35">
              <a:extLst>
                <a:ext uri="{FF2B5EF4-FFF2-40B4-BE49-F238E27FC236}">
                  <a16:creationId xmlns:a16="http://schemas.microsoft.com/office/drawing/2014/main" id="{31684748-0435-4347-BCA3-4ADB9085F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60077" y="3011882"/>
              <a:ext cx="115000" cy="35226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136">
              <a:extLst>
                <a:ext uri="{FF2B5EF4-FFF2-40B4-BE49-F238E27FC236}">
                  <a16:creationId xmlns:a16="http://schemas.microsoft.com/office/drawing/2014/main" id="{78398A81-3F86-0744-9D16-C5114AF173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4153" y="3011882"/>
              <a:ext cx="77246" cy="45404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138">
              <a:extLst>
                <a:ext uri="{FF2B5EF4-FFF2-40B4-BE49-F238E27FC236}">
                  <a16:creationId xmlns:a16="http://schemas.microsoft.com/office/drawing/2014/main" id="{4CAA414D-316C-5449-BC57-AAE83707ED1D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283176" y="2997505"/>
              <a:ext cx="330109" cy="35945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140">
              <a:extLst>
                <a:ext uri="{FF2B5EF4-FFF2-40B4-BE49-F238E27FC236}">
                  <a16:creationId xmlns:a16="http://schemas.microsoft.com/office/drawing/2014/main" id="{EAD24E84-6E33-1648-8088-5C567EAC6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994" y="2983128"/>
              <a:ext cx="453387" cy="50324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142">
              <a:extLst>
                <a:ext uri="{FF2B5EF4-FFF2-40B4-BE49-F238E27FC236}">
                  <a16:creationId xmlns:a16="http://schemas.microsoft.com/office/drawing/2014/main" id="{6428D52A-D2EF-294F-BC7C-6B24938B72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4653" y="3004694"/>
              <a:ext cx="581944" cy="45511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144">
              <a:extLst>
                <a:ext uri="{FF2B5EF4-FFF2-40B4-BE49-F238E27FC236}">
                  <a16:creationId xmlns:a16="http://schemas.microsoft.com/office/drawing/2014/main" id="{D282FAB0-A07E-F64F-9D38-49EDF8441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4588" y="2983127"/>
              <a:ext cx="574953" cy="50324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50">
              <a:extLst>
                <a:ext uri="{FF2B5EF4-FFF2-40B4-BE49-F238E27FC236}">
                  <a16:creationId xmlns:a16="http://schemas.microsoft.com/office/drawing/2014/main" id="{A0242651-ECB4-B344-87E2-6AF1F6C20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1692" y="1653273"/>
              <a:ext cx="407570" cy="44241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2" descr="C:\Users\Administrator\Desktop\rangingPaper\swarmRanging\fig\robomasterep.png">
              <a:extLst>
                <a:ext uri="{FF2B5EF4-FFF2-40B4-BE49-F238E27FC236}">
                  <a16:creationId xmlns:a16="http://schemas.microsoft.com/office/drawing/2014/main" id="{97194B7C-8641-3547-B303-AF18B6254ED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clrChange>
                <a:clrFrom>
                  <a:srgbClr val="F8F9FB"/>
                </a:clrFrom>
                <a:clrTo>
                  <a:srgbClr val="F8F9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976" y="3445905"/>
              <a:ext cx="331470" cy="29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C:\Users\Administrator\Desktop\rangingPaper\swarmRanging\fig\robomasterep.png">
              <a:extLst>
                <a:ext uri="{FF2B5EF4-FFF2-40B4-BE49-F238E27FC236}">
                  <a16:creationId xmlns:a16="http://schemas.microsoft.com/office/drawing/2014/main" id="{EB88F00A-E57A-FA49-A21F-E7EC0631D26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clrChange>
                <a:clrFrom>
                  <a:srgbClr val="F8F9FB"/>
                </a:clrFrom>
                <a:clrTo>
                  <a:srgbClr val="F8F9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527" y="1393431"/>
              <a:ext cx="331470" cy="29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C:\Users\Administrator\Desktop\rangingPaper\swarmRanging\fig\robomasterep.png">
              <a:extLst>
                <a:ext uri="{FF2B5EF4-FFF2-40B4-BE49-F238E27FC236}">
                  <a16:creationId xmlns:a16="http://schemas.microsoft.com/office/drawing/2014/main" id="{9804DFA1-8F8C-DA43-BB7C-50F29820B0B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clrChange>
                <a:clrFrom>
                  <a:srgbClr val="F8F9FB"/>
                </a:clrFrom>
                <a:clrTo>
                  <a:srgbClr val="F8F9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2256" y="2249985"/>
              <a:ext cx="331470" cy="29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C:\Users\Administrator\Desktop\rangingPaper\swarmRanging\fig\robomasterep.png">
              <a:extLst>
                <a:ext uri="{FF2B5EF4-FFF2-40B4-BE49-F238E27FC236}">
                  <a16:creationId xmlns:a16="http://schemas.microsoft.com/office/drawing/2014/main" id="{A71E023E-5501-B540-9CC1-B0B1900B2C0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clrChange>
                <a:clrFrom>
                  <a:srgbClr val="F8F9FB"/>
                </a:clrFrom>
                <a:clrTo>
                  <a:srgbClr val="F8F9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820" y="3489430"/>
              <a:ext cx="331470" cy="29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Straight Connector 136">
              <a:extLst>
                <a:ext uri="{FF2B5EF4-FFF2-40B4-BE49-F238E27FC236}">
                  <a16:creationId xmlns:a16="http://schemas.microsoft.com/office/drawing/2014/main" id="{7CA7E35C-60D7-9149-8EF2-E1477FD2DF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8509" y="2995803"/>
              <a:ext cx="77246" cy="45404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36">
              <a:extLst>
                <a:ext uri="{FF2B5EF4-FFF2-40B4-BE49-F238E27FC236}">
                  <a16:creationId xmlns:a16="http://schemas.microsoft.com/office/drawing/2014/main" id="{2BDDD70B-AE59-0446-96C9-CB2DDD72E6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9015" y="2329683"/>
              <a:ext cx="118693" cy="52499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41">
              <a:extLst>
                <a:ext uri="{FF2B5EF4-FFF2-40B4-BE49-F238E27FC236}">
                  <a16:creationId xmlns:a16="http://schemas.microsoft.com/office/drawing/2014/main" id="{425552F2-1FBD-B643-B13C-C0AB99E23E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7445" y="3029297"/>
              <a:ext cx="346054" cy="49414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4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3576-17BD-1D46-9F63-C822D36E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Ultra-wideband swarm ranging protocol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5F940-6530-474C-9B68-528C7D9F9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Ultra-wideband (UWB) wireless technology support simultaneously ranging and communication.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Our target </a:t>
            </a:r>
            <a:r>
              <a:rPr lang="en-US" altLang="zh-CN" sz="2800" dirty="0"/>
              <a:t>is to design a UWB ranging protocol for a </a:t>
            </a:r>
            <a:r>
              <a:rPr lang="en-US" altLang="zh-CN" sz="2800" b="1" dirty="0"/>
              <a:t>dynamic and dense </a:t>
            </a:r>
            <a:r>
              <a:rPr lang="en-US" altLang="zh-CN" sz="2800" dirty="0"/>
              <a:t>swarm of robots and devices.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5985D-CB62-7740-A3F6-11C1FB67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9EAB-1DF8-0A40-8C41-E5B0DFEA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079BD-99A9-894F-8A39-6C63D37CA5C1}"/>
              </a:ext>
            </a:extLst>
          </p:cNvPr>
          <p:cNvGrpSpPr/>
          <p:nvPr/>
        </p:nvGrpSpPr>
        <p:grpSpPr>
          <a:xfrm>
            <a:off x="978077" y="3170413"/>
            <a:ext cx="6807828" cy="2069589"/>
            <a:chOff x="1037712" y="4429369"/>
            <a:chExt cx="6807828" cy="20695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D89F86-CD4E-D648-95A3-9421BC03B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4107688" y="4497533"/>
              <a:ext cx="386151" cy="299800"/>
            </a:xfrm>
            <a:prstGeom prst="rect">
              <a:avLst/>
            </a:prstGeom>
          </p:spPr>
        </p:pic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09B987A9-A5AA-7A42-832C-3DA81DF4B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6439177" y="4506552"/>
              <a:ext cx="386151" cy="299800"/>
            </a:xfrm>
            <a:prstGeom prst="rect">
              <a:avLst/>
            </a:prstGeom>
          </p:spPr>
        </p:pic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61F955B9-85E8-804A-881D-24E60355A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5597259" y="5192474"/>
              <a:ext cx="386151" cy="299800"/>
            </a:xfrm>
            <a:prstGeom prst="rect">
              <a:avLst/>
            </a:prstGeom>
          </p:spPr>
        </p:pic>
        <p:pic>
          <p:nvPicPr>
            <p:cNvPr id="10" name="Picture 21">
              <a:extLst>
                <a:ext uri="{FF2B5EF4-FFF2-40B4-BE49-F238E27FC236}">
                  <a16:creationId xmlns:a16="http://schemas.microsoft.com/office/drawing/2014/main" id="{2CEFF59C-820E-E74C-A011-1C29E9E3C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3495474" y="6199158"/>
              <a:ext cx="386151" cy="299800"/>
            </a:xfrm>
            <a:prstGeom prst="rect">
              <a:avLst/>
            </a:prstGeom>
          </p:spPr>
        </p:pic>
        <p:pic>
          <p:nvPicPr>
            <p:cNvPr id="11" name="Picture 22">
              <a:extLst>
                <a:ext uri="{FF2B5EF4-FFF2-40B4-BE49-F238E27FC236}">
                  <a16:creationId xmlns:a16="http://schemas.microsoft.com/office/drawing/2014/main" id="{D9ED5065-2798-B94E-9AF4-697EDCCF1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2497110" y="5582725"/>
              <a:ext cx="422591" cy="328091"/>
            </a:xfrm>
            <a:prstGeom prst="rect">
              <a:avLst/>
            </a:prstGeom>
          </p:spPr>
        </p:pic>
        <p:pic>
          <p:nvPicPr>
            <p:cNvPr id="12" name="Picture 30">
              <a:extLst>
                <a:ext uri="{FF2B5EF4-FFF2-40B4-BE49-F238E27FC236}">
                  <a16:creationId xmlns:a16="http://schemas.microsoft.com/office/drawing/2014/main" id="{EB1B7906-70C8-A846-82BE-591A468D1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2497110" y="4429369"/>
              <a:ext cx="386151" cy="299800"/>
            </a:xfrm>
            <a:prstGeom prst="rect">
              <a:avLst/>
            </a:prstGeom>
          </p:spPr>
        </p:pic>
        <p:pic>
          <p:nvPicPr>
            <p:cNvPr id="13" name="Picture 31">
              <a:extLst>
                <a:ext uri="{FF2B5EF4-FFF2-40B4-BE49-F238E27FC236}">
                  <a16:creationId xmlns:a16="http://schemas.microsoft.com/office/drawing/2014/main" id="{18C03E90-4214-3142-BC83-9077FE6F1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4994159" y="6140206"/>
              <a:ext cx="386151" cy="299800"/>
            </a:xfrm>
            <a:prstGeom prst="rect">
              <a:avLst/>
            </a:prstGeom>
          </p:spPr>
        </p:pic>
        <p:pic>
          <p:nvPicPr>
            <p:cNvPr id="14" name="Picture 32">
              <a:extLst>
                <a:ext uri="{FF2B5EF4-FFF2-40B4-BE49-F238E27FC236}">
                  <a16:creationId xmlns:a16="http://schemas.microsoft.com/office/drawing/2014/main" id="{A45D287C-338E-AA44-8B0B-8B6893AAB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4052567" y="5277878"/>
              <a:ext cx="386151" cy="299800"/>
            </a:xfrm>
            <a:prstGeom prst="rect">
              <a:avLst/>
            </a:prstGeom>
          </p:spPr>
        </p:pic>
        <p:cxnSp>
          <p:nvCxnSpPr>
            <p:cNvPr id="15" name="Straight Connector 35">
              <a:extLst>
                <a:ext uri="{FF2B5EF4-FFF2-40B4-BE49-F238E27FC236}">
                  <a16:creationId xmlns:a16="http://schemas.microsoft.com/office/drawing/2014/main" id="{894395DC-5CC4-F645-9F72-FD944161E4A8}"/>
                </a:ext>
              </a:extLst>
            </p:cNvPr>
            <p:cNvCxnSpPr>
              <a:cxnSpLocks/>
              <a:stCxn id="12" idx="3"/>
              <a:endCxn id="7" idx="1"/>
            </p:cNvCxnSpPr>
            <p:nvPr/>
          </p:nvCxnSpPr>
          <p:spPr>
            <a:xfrm>
              <a:off x="2883261" y="4579269"/>
              <a:ext cx="1224427" cy="681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6">
              <a:extLst>
                <a:ext uri="{FF2B5EF4-FFF2-40B4-BE49-F238E27FC236}">
                  <a16:creationId xmlns:a16="http://schemas.microsoft.com/office/drawing/2014/main" id="{E2DAD1D4-0886-524A-BAEB-40C0B42FCB33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493839" y="4647433"/>
              <a:ext cx="1945338" cy="90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7">
              <a:extLst>
                <a:ext uri="{FF2B5EF4-FFF2-40B4-BE49-F238E27FC236}">
                  <a16:creationId xmlns:a16="http://schemas.microsoft.com/office/drawing/2014/main" id="{2E3F71FC-2BE1-8044-BCC8-EFAE22EFEDDC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>
              <a:off x="6776089" y="5684876"/>
              <a:ext cx="876376" cy="2709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81">
              <a:extLst>
                <a:ext uri="{FF2B5EF4-FFF2-40B4-BE49-F238E27FC236}">
                  <a16:creationId xmlns:a16="http://schemas.microsoft.com/office/drawing/2014/main" id="{8D539C43-5A4A-DF4A-8AE9-F82FB6A39AEC}"/>
                </a:ext>
              </a:extLst>
            </p:cNvPr>
            <p:cNvCxnSpPr>
              <a:cxnSpLocks/>
              <a:stCxn id="13" idx="3"/>
              <a:endCxn id="35" idx="1"/>
            </p:cNvCxnSpPr>
            <p:nvPr/>
          </p:nvCxnSpPr>
          <p:spPr>
            <a:xfrm flipV="1">
              <a:off x="5380310" y="6105708"/>
              <a:ext cx="2079079" cy="18439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83">
              <a:extLst>
                <a:ext uri="{FF2B5EF4-FFF2-40B4-BE49-F238E27FC236}">
                  <a16:creationId xmlns:a16="http://schemas.microsoft.com/office/drawing/2014/main" id="{09324074-2277-AA48-AD6E-455662D67730}"/>
                </a:ext>
              </a:extLst>
            </p:cNvPr>
            <p:cNvCxnSpPr>
              <a:cxnSpLocks/>
              <a:stCxn id="9" idx="3"/>
              <a:endCxn id="36" idx="1"/>
            </p:cNvCxnSpPr>
            <p:nvPr/>
          </p:nvCxnSpPr>
          <p:spPr>
            <a:xfrm>
              <a:off x="5983410" y="5342374"/>
              <a:ext cx="599603" cy="19260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5">
              <a:extLst>
                <a:ext uri="{FF2B5EF4-FFF2-40B4-BE49-F238E27FC236}">
                  <a16:creationId xmlns:a16="http://schemas.microsoft.com/office/drawing/2014/main" id="{A24BED9B-2EC0-2D41-A028-39779B1F4EA1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 flipV="1">
              <a:off x="2919701" y="5427778"/>
              <a:ext cx="1132866" cy="31899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88">
              <a:extLst>
                <a:ext uri="{FF2B5EF4-FFF2-40B4-BE49-F238E27FC236}">
                  <a16:creationId xmlns:a16="http://schemas.microsoft.com/office/drawing/2014/main" id="{B2251337-2787-544F-926A-71175902A35A}"/>
                </a:ext>
              </a:extLst>
            </p:cNvPr>
            <p:cNvCxnSpPr>
              <a:cxnSpLocks/>
              <a:stCxn id="14" idx="3"/>
              <a:endCxn id="9" idx="1"/>
            </p:cNvCxnSpPr>
            <p:nvPr/>
          </p:nvCxnSpPr>
          <p:spPr>
            <a:xfrm flipV="1">
              <a:off x="4438718" y="5342374"/>
              <a:ext cx="1158541" cy="854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90">
              <a:extLst>
                <a:ext uri="{FF2B5EF4-FFF2-40B4-BE49-F238E27FC236}">
                  <a16:creationId xmlns:a16="http://schemas.microsoft.com/office/drawing/2014/main" id="{31B22004-588B-234B-97F2-D9DE7C88A4E9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3881625" y="6290106"/>
              <a:ext cx="1112534" cy="589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97">
              <a:extLst>
                <a:ext uri="{FF2B5EF4-FFF2-40B4-BE49-F238E27FC236}">
                  <a16:creationId xmlns:a16="http://schemas.microsoft.com/office/drawing/2014/main" id="{A010B627-D0A0-EB47-A2D7-0161D5547089}"/>
                </a:ext>
              </a:extLst>
            </p:cNvPr>
            <p:cNvCxnSpPr>
              <a:cxnSpLocks/>
              <a:stCxn id="12" idx="1"/>
              <a:endCxn id="24" idx="3"/>
            </p:cNvCxnSpPr>
            <p:nvPr/>
          </p:nvCxnSpPr>
          <p:spPr>
            <a:xfrm flipH="1">
              <a:off x="1423863" y="4579269"/>
              <a:ext cx="1073247" cy="9901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99">
              <a:extLst>
                <a:ext uri="{FF2B5EF4-FFF2-40B4-BE49-F238E27FC236}">
                  <a16:creationId xmlns:a16="http://schemas.microsoft.com/office/drawing/2014/main" id="{9FCDD1AE-ABDA-D147-8EC6-0E0EC2D6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1037712" y="5419501"/>
              <a:ext cx="386151" cy="299800"/>
            </a:xfrm>
            <a:prstGeom prst="rect">
              <a:avLst/>
            </a:prstGeom>
          </p:spPr>
        </p:pic>
        <p:cxnSp>
          <p:nvCxnSpPr>
            <p:cNvPr id="25" name="Straight Connector 101">
              <a:extLst>
                <a:ext uri="{FF2B5EF4-FFF2-40B4-BE49-F238E27FC236}">
                  <a16:creationId xmlns:a16="http://schemas.microsoft.com/office/drawing/2014/main" id="{16242E13-DFB1-6C48-B480-2652A3F9EB48}"/>
                </a:ext>
              </a:extLst>
            </p:cNvPr>
            <p:cNvCxnSpPr>
              <a:cxnSpLocks/>
              <a:stCxn id="11" idx="1"/>
              <a:endCxn id="24" idx="3"/>
            </p:cNvCxnSpPr>
            <p:nvPr/>
          </p:nvCxnSpPr>
          <p:spPr>
            <a:xfrm flipH="1" flipV="1">
              <a:off x="1423863" y="5569401"/>
              <a:ext cx="1073247" cy="1773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127">
              <a:extLst>
                <a:ext uri="{FF2B5EF4-FFF2-40B4-BE49-F238E27FC236}">
                  <a16:creationId xmlns:a16="http://schemas.microsoft.com/office/drawing/2014/main" id="{C6671C03-7F34-544A-9B75-D33BB8CEAE36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5790335" y="4806352"/>
              <a:ext cx="841918" cy="38612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9">
              <a:extLst>
                <a:ext uri="{FF2B5EF4-FFF2-40B4-BE49-F238E27FC236}">
                  <a16:creationId xmlns:a16="http://schemas.microsoft.com/office/drawing/2014/main" id="{626ABCB0-E67F-9942-AC9C-1D02297BE5F0}"/>
                </a:ext>
              </a:extLst>
            </p:cNvPr>
            <p:cNvCxnSpPr>
              <a:cxnSpLocks/>
              <a:stCxn id="14" idx="0"/>
              <a:endCxn id="7" idx="2"/>
            </p:cNvCxnSpPr>
            <p:nvPr/>
          </p:nvCxnSpPr>
          <p:spPr>
            <a:xfrm flipV="1">
              <a:off x="4245643" y="4797333"/>
              <a:ext cx="55121" cy="48054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31">
              <a:extLst>
                <a:ext uri="{FF2B5EF4-FFF2-40B4-BE49-F238E27FC236}">
                  <a16:creationId xmlns:a16="http://schemas.microsoft.com/office/drawing/2014/main" id="{A7A25BC4-59FF-C943-A225-2A778615AD17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H="1" flipV="1">
              <a:off x="4300764" y="4797333"/>
              <a:ext cx="1489571" cy="39514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33">
              <a:extLst>
                <a:ext uri="{FF2B5EF4-FFF2-40B4-BE49-F238E27FC236}">
                  <a16:creationId xmlns:a16="http://schemas.microsoft.com/office/drawing/2014/main" id="{F5B24276-7878-7F40-97E4-35800203DDB9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H="1" flipV="1">
              <a:off x="2690186" y="4729169"/>
              <a:ext cx="18220" cy="85355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35">
              <a:extLst>
                <a:ext uri="{FF2B5EF4-FFF2-40B4-BE49-F238E27FC236}">
                  <a16:creationId xmlns:a16="http://schemas.microsoft.com/office/drawing/2014/main" id="{B7A8B0C2-5E29-334D-87E7-43AC999EF740}"/>
                </a:ext>
              </a:extLst>
            </p:cNvPr>
            <p:cNvCxnSpPr>
              <a:cxnSpLocks/>
              <a:stCxn id="10" idx="1"/>
              <a:endCxn id="11" idx="2"/>
            </p:cNvCxnSpPr>
            <p:nvPr/>
          </p:nvCxnSpPr>
          <p:spPr>
            <a:xfrm flipH="1" flipV="1">
              <a:off x="2708406" y="5910816"/>
              <a:ext cx="787068" cy="43824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6">
              <a:extLst>
                <a:ext uri="{FF2B5EF4-FFF2-40B4-BE49-F238E27FC236}">
                  <a16:creationId xmlns:a16="http://schemas.microsoft.com/office/drawing/2014/main" id="{C5BB7FFF-ABA1-B240-8E30-1F17DECB785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4245643" y="5577678"/>
              <a:ext cx="941592" cy="56252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8">
              <a:extLst>
                <a:ext uri="{FF2B5EF4-FFF2-40B4-BE49-F238E27FC236}">
                  <a16:creationId xmlns:a16="http://schemas.microsoft.com/office/drawing/2014/main" id="{6EA54268-458D-4B48-B2A4-2DD7CEB94011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flipV="1">
              <a:off x="3688550" y="5427778"/>
              <a:ext cx="364017" cy="771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0">
              <a:extLst>
                <a:ext uri="{FF2B5EF4-FFF2-40B4-BE49-F238E27FC236}">
                  <a16:creationId xmlns:a16="http://schemas.microsoft.com/office/drawing/2014/main" id="{5BD41FF3-3673-7E40-874B-D68748DA50F8}"/>
                </a:ext>
              </a:extLst>
            </p:cNvPr>
            <p:cNvCxnSpPr>
              <a:cxnSpLocks/>
              <a:stCxn id="13" idx="3"/>
              <a:endCxn id="9" idx="2"/>
            </p:cNvCxnSpPr>
            <p:nvPr/>
          </p:nvCxnSpPr>
          <p:spPr>
            <a:xfrm flipV="1">
              <a:off x="5380310" y="5492274"/>
              <a:ext cx="410025" cy="7978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44">
              <a:extLst>
                <a:ext uri="{FF2B5EF4-FFF2-40B4-BE49-F238E27FC236}">
                  <a16:creationId xmlns:a16="http://schemas.microsoft.com/office/drawing/2014/main" id="{1290F18B-2A9C-A44A-8F10-0A9F41081611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flipH="1" flipV="1">
              <a:off x="2919701" y="5746771"/>
              <a:ext cx="2267534" cy="39343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1">
              <a:extLst>
                <a:ext uri="{FF2B5EF4-FFF2-40B4-BE49-F238E27FC236}">
                  <a16:creationId xmlns:a16="http://schemas.microsoft.com/office/drawing/2014/main" id="{ACF468CC-481D-E841-86D0-776AB2395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7459389" y="5955808"/>
              <a:ext cx="386151" cy="299800"/>
            </a:xfrm>
            <a:prstGeom prst="rect">
              <a:avLst/>
            </a:prstGeom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916157C7-D36E-7442-ADA6-34E73D9F0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62" b="94322" l="13672" r="89844">
                          <a14:foregroundMark x1="17676" y1="32650" x2="19043" y2="57256"/>
                          <a14:foregroundMark x1="19434" y1="55994" x2="30371" y2="54259"/>
                          <a14:foregroundMark x1="55273" y1="87855" x2="55273" y2="70978"/>
                          <a14:foregroundMark x1="73633" y1="17508" x2="84375" y2="42902"/>
                          <a14:foregroundMark x1="72266" y1="42429" x2="79395" y2="45110"/>
                          <a14:foregroundMark x1="34473" y1="10568" x2="54883" y2="6151"/>
                          <a14:foregroundMark x1="43945" y1="12776" x2="45215" y2="30757"/>
                          <a14:foregroundMark x1="20215" y1="68770" x2="20410" y2="59148"/>
                          <a14:foregroundMark x1="17676" y1="61356" x2="18457" y2="68454"/>
                          <a14:foregroundMark x1="41016" y1="26814" x2="41016" y2="24606"/>
                          <a14:foregroundMark x1="20215" y1="52681" x2="30957" y2="51104"/>
                          <a14:foregroundMark x1="58789" y1="48896" x2="68945" y2="45110"/>
                          <a14:foregroundMark x1="52539" y1="88170" x2="53320" y2="79968"/>
                          <a14:backgroundMark x1="26953" y1="60095" x2="37305" y2="57571"/>
                          <a14:backgroundMark x1="39063" y1="59148" x2="43750" y2="64826"/>
                        </a14:backgroundRemoval>
                      </a14:imgEffect>
                    </a14:imgLayer>
                  </a14:imgProps>
                </a:ext>
              </a:extLst>
            </a:blip>
            <a:srcRect l="13147" r="11685" b="6163"/>
            <a:stretch/>
          </p:blipFill>
          <p:spPr>
            <a:xfrm>
              <a:off x="6583013" y="5385076"/>
              <a:ext cx="386151" cy="299800"/>
            </a:xfrm>
            <a:prstGeom prst="rect">
              <a:avLst/>
            </a:prstGeom>
          </p:spPr>
        </p:pic>
        <p:cxnSp>
          <p:nvCxnSpPr>
            <p:cNvPr id="37" name="Straight Connector 127">
              <a:extLst>
                <a:ext uri="{FF2B5EF4-FFF2-40B4-BE49-F238E27FC236}">
                  <a16:creationId xmlns:a16="http://schemas.microsoft.com/office/drawing/2014/main" id="{06BFB66A-0D41-D44C-8FAA-8CB90109FEC6}"/>
                </a:ext>
              </a:extLst>
            </p:cNvPr>
            <p:cNvCxnSpPr>
              <a:cxnSpLocks/>
              <a:stCxn id="36" idx="0"/>
              <a:endCxn id="8" idx="2"/>
            </p:cNvCxnSpPr>
            <p:nvPr/>
          </p:nvCxnSpPr>
          <p:spPr>
            <a:xfrm flipH="1" flipV="1">
              <a:off x="6632253" y="4806352"/>
              <a:ext cx="143836" cy="57872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88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4C83-68EC-664E-8EFF-8C7CC864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 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ranging protocol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FB0F-B29B-D648-B817-3BA2DA6DB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altLang="zh-CN" dirty="0"/>
              <a:t>esign a </a:t>
            </a:r>
            <a:r>
              <a:rPr lang="en-US" altLang="zh-CN" b="1" i="1" dirty="0">
                <a:solidFill>
                  <a:srgbClr val="FF0000"/>
                </a:solidFill>
              </a:rPr>
              <a:t>simple yet efficient </a:t>
            </a:r>
            <a:r>
              <a:rPr lang="en-US" altLang="zh-CN" dirty="0"/>
              <a:t>protocol</a:t>
            </a:r>
          </a:p>
          <a:p>
            <a:pPr lvl="1"/>
            <a:r>
              <a:rPr lang="en-US" altLang="zh-CN" dirty="0"/>
              <a:t>A large number share the same UWB channel.</a:t>
            </a:r>
          </a:p>
          <a:p>
            <a:pPr lvl="1"/>
            <a:r>
              <a:rPr lang="en-US" altLang="zh-CN" dirty="0"/>
              <a:t>Inappropriate cause conflicting and high computation cost. </a:t>
            </a:r>
          </a:p>
          <a:p>
            <a:r>
              <a:rPr lang="en-US" dirty="0"/>
              <a:t>D</a:t>
            </a:r>
            <a:r>
              <a:rPr lang="en-US" altLang="zh-CN" dirty="0"/>
              <a:t>esign a </a:t>
            </a:r>
            <a:r>
              <a:rPr lang="en-US" altLang="zh-CN" b="1" i="1" dirty="0">
                <a:solidFill>
                  <a:srgbClr val="FF0000"/>
                </a:solidFill>
              </a:rPr>
              <a:t>adaptive and robust </a:t>
            </a:r>
            <a:r>
              <a:rPr lang="en-US" altLang="zh-CN" dirty="0"/>
              <a:t>protocol</a:t>
            </a:r>
            <a:endParaRPr lang="en-US" dirty="0"/>
          </a:p>
          <a:p>
            <a:pPr lvl="1"/>
            <a:r>
              <a:rPr lang="en-US" altLang="zh-CN" dirty="0"/>
              <a:t>High mobility requires high frequency ranging.</a:t>
            </a:r>
          </a:p>
          <a:p>
            <a:pPr lvl="1"/>
            <a:r>
              <a:rPr lang="en-US" altLang="zh-CN" dirty="0"/>
              <a:t>Ranging frequency should be reduced whenever necessary.</a:t>
            </a:r>
          </a:p>
          <a:p>
            <a:pPr lvl="1"/>
            <a:r>
              <a:rPr lang="en-US" altLang="zh-CN" dirty="0"/>
              <a:t>Also cause wireless channel unstable and packet lose.</a:t>
            </a:r>
          </a:p>
          <a:p>
            <a:r>
              <a:rPr lang="en-US" dirty="0"/>
              <a:t>D</a:t>
            </a:r>
            <a:r>
              <a:rPr lang="en-US" altLang="zh-CN" dirty="0"/>
              <a:t>esign a </a:t>
            </a:r>
            <a:r>
              <a:rPr lang="en-US" altLang="zh-CN" b="1" i="1" dirty="0">
                <a:solidFill>
                  <a:srgbClr val="FF0000"/>
                </a:solidFill>
              </a:rPr>
              <a:t>scalable and compatible </a:t>
            </a:r>
            <a:r>
              <a:rPr lang="en-US" altLang="zh-CN" dirty="0"/>
              <a:t>protocol</a:t>
            </a:r>
            <a:endParaRPr lang="en-US" dirty="0"/>
          </a:p>
          <a:p>
            <a:pPr lvl="1"/>
            <a:r>
              <a:rPr lang="en-US" altLang="zh-CN" dirty="0"/>
              <a:t>Message has limitation space</a:t>
            </a:r>
            <a:r>
              <a:rPr lang="zh-CN" altLang="en-US" dirty="0"/>
              <a:t> </a:t>
            </a:r>
            <a:r>
              <a:rPr lang="en-US" altLang="zh-CN" dirty="0"/>
              <a:t>for dense neighbor.</a:t>
            </a:r>
          </a:p>
          <a:p>
            <a:pPr lvl="1"/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networking and localization protocols.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D7F1-EF78-1D44-B2A2-643AFAA4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FAA1E-ACBF-0B40-B9DD-66C319BE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8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2707-1A0D-0644-BD8A-D68059EE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1AA4296-7528-2345-B9AC-B08C38346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2601913"/>
            <a:ext cx="51673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/>
              <a:t>Preliminary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FAC73-6AB6-F24D-B56F-7F4D68C4A1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2492375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80D6EDF-B268-7340-8270-BF65446DA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1844675"/>
            <a:ext cx="51673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 Introduction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A4F9AF-062C-4F4D-B69C-2F1E73834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CB1A3E2A-D187-4C86-AA2E-7607601DB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3" y="3370263"/>
            <a:ext cx="5181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Swarm Ranging Protocol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CBF30D2B-9134-4E81-996D-DDFBE9853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223013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9" name="Line 12">
            <a:extLst>
              <a:ext uri="{FF2B5EF4-FFF2-40B4-BE49-F238E27FC236}">
                <a16:creationId xmlns:a16="http://schemas.microsoft.com/office/drawing/2014/main" id="{3557E039-1D3F-42CF-A930-C3079159C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3953651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50848DC1-AA4C-476C-8A40-DD8AA8D6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10174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Experiment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69239DCB-AF6D-4F27-A7E0-EF0EE13AA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4684289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E82B295A-D96D-4189-BFCC-EE1F17921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830726"/>
            <a:ext cx="5160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5DE6F9"/>
              </a:buClr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23" name="Line 12">
            <a:extLst>
              <a:ext uri="{FF2B5EF4-FFF2-40B4-BE49-F238E27FC236}">
                <a16:creationId xmlns:a16="http://schemas.microsoft.com/office/drawing/2014/main" id="{A1E62BD8-AB95-4ADC-AEDD-FAA0BC4DD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8713" y="5414926"/>
            <a:ext cx="5665787" cy="0"/>
          </a:xfrm>
          <a:prstGeom prst="line">
            <a:avLst/>
          </a:prstGeom>
          <a:noFill/>
          <a:ln w="9525">
            <a:solidFill>
              <a:srgbClr val="31859C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ln>
                <a:solidFill>
                  <a:srgbClr val="003399"/>
                </a:solidFill>
              </a:ln>
              <a:solidFill>
                <a:prstClr val="black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6801E351-18EB-4436-9257-26C111BB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0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BFD-5016-A34C-84D7-1D8D3ABB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Ultra-Wide Band (UWB) technology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AE46E11E-9CD2-4EE8-A991-78E370B69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UWB propagates data at high bit rates over a wide frequency spectrum(3.1~10.6GHz)</a:t>
            </a:r>
          </a:p>
          <a:p>
            <a:r>
              <a:rPr lang="en-US" altLang="zh-CN" dirty="0"/>
              <a:t>S</a:t>
            </a:r>
            <a:r>
              <a:rPr lang="en-US" dirty="0"/>
              <a:t>o time sensitive that an accurate distance can be calculated using transmit and receive timestamps </a:t>
            </a:r>
          </a:p>
          <a:p>
            <a:r>
              <a:rPr lang="en-US" altLang="zh-CN" dirty="0"/>
              <a:t>Ranging accuracy around</a:t>
            </a:r>
            <a:r>
              <a:rPr lang="zh-CN" altLang="en-US" dirty="0"/>
              <a:t> </a:t>
            </a:r>
            <a:r>
              <a:rPr lang="en-US" altLang="zh-CN" dirty="0"/>
              <a:t>10 cm</a:t>
            </a:r>
            <a:r>
              <a:rPr lang="en-US" dirty="0"/>
              <a:t> </a:t>
            </a:r>
          </a:p>
          <a:p>
            <a:endParaRPr lang="en-US" altLang="zh-CN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CEB2215-7EDF-F24C-9953-8BA2E94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May 12, 2021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71E38-9A40-4E7E-89BC-C927CE2E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5C6C-F315-4E99-B6A8-F0F90911BB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D3261D-2CAC-024C-A02F-5F4993A5FD62}"/>
              </a:ext>
            </a:extLst>
          </p:cNvPr>
          <p:cNvGrpSpPr/>
          <p:nvPr/>
        </p:nvGrpSpPr>
        <p:grpSpPr>
          <a:xfrm>
            <a:off x="206494" y="3920220"/>
            <a:ext cx="8720372" cy="1266878"/>
            <a:chOff x="206494" y="4133162"/>
            <a:chExt cx="8720372" cy="1266878"/>
          </a:xfrm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5B63D71-77C1-42B1-B302-3BB70CED634B}"/>
                </a:ext>
              </a:extLst>
            </p:cNvPr>
            <p:cNvCxnSpPr/>
            <p:nvPr/>
          </p:nvCxnSpPr>
          <p:spPr>
            <a:xfrm>
              <a:off x="206494" y="4846936"/>
              <a:ext cx="872037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C3B0828-1328-47B7-B90A-4197ECF955AA}"/>
                </a:ext>
              </a:extLst>
            </p:cNvPr>
            <p:cNvSpPr/>
            <p:nvPr/>
          </p:nvSpPr>
          <p:spPr>
            <a:xfrm>
              <a:off x="721461" y="4461917"/>
              <a:ext cx="371241" cy="3850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53EF8DB-38BD-4CDD-BE23-B100BA6FCAA7}"/>
                </a:ext>
              </a:extLst>
            </p:cNvPr>
            <p:cNvSpPr/>
            <p:nvPr/>
          </p:nvSpPr>
          <p:spPr>
            <a:xfrm>
              <a:off x="1541125" y="4463487"/>
              <a:ext cx="371241" cy="385019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DEF12ACC-9809-4327-BB91-905466C48615}"/>
                </a:ext>
              </a:extLst>
            </p:cNvPr>
            <p:cNvSpPr/>
            <p:nvPr/>
          </p:nvSpPr>
          <p:spPr>
            <a:xfrm>
              <a:off x="2256132" y="4460348"/>
              <a:ext cx="371241" cy="385019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3FC1123-6333-4722-A204-99DB3C227776}"/>
                </a:ext>
              </a:extLst>
            </p:cNvPr>
            <p:cNvSpPr/>
            <p:nvPr/>
          </p:nvSpPr>
          <p:spPr>
            <a:xfrm>
              <a:off x="3245068" y="4460357"/>
              <a:ext cx="4846555" cy="385019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37E351D-C8CD-48C4-892B-EF3FA6B134C8}"/>
                </a:ext>
              </a:extLst>
            </p:cNvPr>
            <p:cNvSpPr/>
            <p:nvPr/>
          </p:nvSpPr>
          <p:spPr>
            <a:xfrm>
              <a:off x="4683092" y="4454840"/>
              <a:ext cx="371241" cy="3850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195703C-6AEB-4F16-91FC-9D424A6C9A1E}"/>
                </a:ext>
              </a:extLst>
            </p:cNvPr>
            <p:cNvSpPr txBox="1"/>
            <p:nvPr/>
          </p:nvSpPr>
          <p:spPr>
            <a:xfrm>
              <a:off x="634048" y="4133162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6BE9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GPS</a:t>
              </a:r>
              <a:endParaRPr lang="zh-CN" altLang="en-US" b="1" dirty="0">
                <a:solidFill>
                  <a:srgbClr val="F6BE9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80A769F-4E3F-4BC9-A6D3-4E156BF3D9B5}"/>
                </a:ext>
              </a:extLst>
            </p:cNvPr>
            <p:cNvSpPr txBox="1"/>
            <p:nvPr/>
          </p:nvSpPr>
          <p:spPr>
            <a:xfrm>
              <a:off x="1508432" y="4133162"/>
              <a:ext cx="625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FD7F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LTE</a:t>
              </a:r>
              <a:endParaRPr lang="zh-CN" altLang="en-US" b="1" dirty="0">
                <a:solidFill>
                  <a:srgbClr val="7FD7F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BC4413B-D09F-490B-A950-3E8C6454BA8B}"/>
                </a:ext>
              </a:extLst>
            </p:cNvPr>
            <p:cNvSpPr txBox="1"/>
            <p:nvPr/>
          </p:nvSpPr>
          <p:spPr>
            <a:xfrm>
              <a:off x="5299335" y="4133162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F8F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UWB</a:t>
              </a:r>
              <a:endParaRPr lang="zh-CN" altLang="en-US" b="1" dirty="0">
                <a:solidFill>
                  <a:srgbClr val="7F8F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BD4064A-B2FB-4B93-81A3-50DE0379C5E3}"/>
                </a:ext>
              </a:extLst>
            </p:cNvPr>
            <p:cNvSpPr txBox="1"/>
            <p:nvPr/>
          </p:nvSpPr>
          <p:spPr>
            <a:xfrm>
              <a:off x="4525899" y="4133162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WiFi</a:t>
              </a:r>
              <a:endPara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1405D77-8FF9-4032-BCEB-6D1D7F07EB48}"/>
                </a:ext>
              </a:extLst>
            </p:cNvPr>
            <p:cNvSpPr txBox="1"/>
            <p:nvPr/>
          </p:nvSpPr>
          <p:spPr>
            <a:xfrm>
              <a:off x="2132193" y="4133162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rgbClr val="B797C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WiFi</a:t>
              </a:r>
              <a:endParaRPr lang="zh-CN" altLang="en-US" b="1" dirty="0">
                <a:solidFill>
                  <a:srgbClr val="B797C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C3D5E40-565C-46DE-821E-FBD17BD4F891}"/>
                </a:ext>
              </a:extLst>
            </p:cNvPr>
            <p:cNvSpPr txBox="1"/>
            <p:nvPr/>
          </p:nvSpPr>
          <p:spPr>
            <a:xfrm>
              <a:off x="686273" y="4825211"/>
              <a:ext cx="46139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0365A03-FC84-41DE-9B38-5A5EF9E1272A}"/>
                </a:ext>
              </a:extLst>
            </p:cNvPr>
            <p:cNvSpPr txBox="1"/>
            <p:nvPr/>
          </p:nvSpPr>
          <p:spPr>
            <a:xfrm>
              <a:off x="1476156" y="4825211"/>
              <a:ext cx="49206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1.9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BD165CB-0AB7-4E5A-9A06-F934F834E0E1}"/>
                </a:ext>
              </a:extLst>
            </p:cNvPr>
            <p:cNvSpPr txBox="1"/>
            <p:nvPr/>
          </p:nvSpPr>
          <p:spPr>
            <a:xfrm>
              <a:off x="2216097" y="4825211"/>
              <a:ext cx="44435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2.4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BC349C5-4929-42FF-833B-454A22DB73AE}"/>
                </a:ext>
              </a:extLst>
            </p:cNvPr>
            <p:cNvSpPr txBox="1"/>
            <p:nvPr/>
          </p:nvSpPr>
          <p:spPr>
            <a:xfrm>
              <a:off x="3080176" y="4825211"/>
              <a:ext cx="44006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3.1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69CB22B-8002-4AB5-B414-B226C857DCB7}"/>
                </a:ext>
              </a:extLst>
            </p:cNvPr>
            <p:cNvSpPr txBox="1"/>
            <p:nvPr/>
          </p:nvSpPr>
          <p:spPr>
            <a:xfrm>
              <a:off x="7786148" y="4825211"/>
              <a:ext cx="60674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EBD1B3D-050E-4644-8DBB-3D69BD7970C0}"/>
                </a:ext>
              </a:extLst>
            </p:cNvPr>
            <p:cNvSpPr txBox="1"/>
            <p:nvPr/>
          </p:nvSpPr>
          <p:spPr>
            <a:xfrm>
              <a:off x="4632912" y="4825211"/>
              <a:ext cx="44435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5.0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AF234D-4FF5-4178-A8C4-0ED9582A505B}"/>
                </a:ext>
              </a:extLst>
            </p:cNvPr>
            <p:cNvSpPr/>
            <p:nvPr/>
          </p:nvSpPr>
          <p:spPr>
            <a:xfrm>
              <a:off x="2755126" y="4460348"/>
              <a:ext cx="371241" cy="385019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E72D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072273C8-1354-4496-AD7F-BDF0E513EF13}"/>
                </a:ext>
              </a:extLst>
            </p:cNvPr>
            <p:cNvSpPr txBox="1"/>
            <p:nvPr/>
          </p:nvSpPr>
          <p:spPr>
            <a:xfrm>
              <a:off x="2708012" y="4133162"/>
              <a:ext cx="625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F8F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LTE</a:t>
              </a:r>
              <a:endParaRPr lang="zh-CN" altLang="en-US" b="1" dirty="0">
                <a:solidFill>
                  <a:srgbClr val="7F8F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891F647-FC18-4577-9AB4-903CB0D3B365}"/>
                </a:ext>
              </a:extLst>
            </p:cNvPr>
            <p:cNvSpPr txBox="1"/>
            <p:nvPr/>
          </p:nvSpPr>
          <p:spPr>
            <a:xfrm>
              <a:off x="2709068" y="4825211"/>
              <a:ext cx="44435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E8836C9-4120-419F-8EC8-AC244309F6D1}"/>
                </a:ext>
              </a:extLst>
            </p:cNvPr>
            <p:cNvSpPr/>
            <p:nvPr/>
          </p:nvSpPr>
          <p:spPr>
            <a:xfrm>
              <a:off x="3650744" y="5030708"/>
              <a:ext cx="28371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spectrum(GHz)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28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C1C76CA-5A9A-F447-B973-6E13A8DE75CB}" vid="{105950CD-8C0D-8940-9339-1C64C058F2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10089</TotalTime>
  <Words>3075</Words>
  <Application>Microsoft Macintosh PowerPoint</Application>
  <PresentationFormat>On-screen Show (4:3)</PresentationFormat>
  <Paragraphs>726</Paragraphs>
  <Slides>33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等线</vt:lpstr>
      <vt:lpstr>微软雅黑</vt:lpstr>
      <vt:lpstr>微软雅黑</vt:lpstr>
      <vt:lpstr>Oswald</vt:lpstr>
      <vt:lpstr>宋体</vt:lpstr>
      <vt:lpstr>System Font Regular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Ultra-Wideband  Swarm Ranging</vt:lpstr>
      <vt:lpstr>Outline</vt:lpstr>
      <vt:lpstr>Outline</vt:lpstr>
      <vt:lpstr>Swarm of robots and devices</vt:lpstr>
      <vt:lpstr>Dynamic and dense swarm features</vt:lpstr>
      <vt:lpstr>Ultra-wideband swarm ranging protocol</vt:lpstr>
      <vt:lpstr>Challenges to design such a ranging protocol</vt:lpstr>
      <vt:lpstr>Outline</vt:lpstr>
      <vt:lpstr>Ultra-Wide Band (UWB) technology</vt:lpstr>
      <vt:lpstr>Double-sided two-way ranging (DS-TWR)</vt:lpstr>
      <vt:lpstr>Double-sided two-way ranging (DS-TWR)</vt:lpstr>
      <vt:lpstr>Simple extension of standard protocol</vt:lpstr>
      <vt:lpstr>The basic idea of swarm ranging</vt:lpstr>
      <vt:lpstr>The basic idea of swarm ranging</vt:lpstr>
      <vt:lpstr>Outline</vt:lpstr>
      <vt:lpstr>Ranging message and ranging table</vt:lpstr>
      <vt:lpstr>Ranging message and ranging table</vt:lpstr>
      <vt:lpstr>How mobility affect ranging accuracy</vt:lpstr>
      <vt:lpstr>How mobility affect ranging accuracy</vt:lpstr>
      <vt:lpstr>Design of adaptive ranging protocol</vt:lpstr>
      <vt:lpstr>Packet loss and ranging period mismatch</vt:lpstr>
      <vt:lpstr>Handle mismatch and loss</vt:lpstr>
      <vt:lpstr>Handle mismatch and loss</vt:lpstr>
      <vt:lpstr>Handle dense neighbors</vt:lpstr>
      <vt:lpstr>Support higher level protocols/algorithms</vt:lpstr>
      <vt:lpstr>Outline</vt:lpstr>
      <vt:lpstr>Ranging period and accuracy</vt:lpstr>
      <vt:lpstr>Velocity, ranging period and accuracy</vt:lpstr>
      <vt:lpstr>Protocol performance</vt:lpstr>
      <vt:lpstr>Demo Video</vt:lpstr>
      <vt:lpstr>Outline</vt:lpstr>
      <vt:lpstr>Conclusion</vt:lpstr>
      <vt:lpstr>Thank You!      Feng Shan (shanfeng@seu.edu.cn)  Southeast University, China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 Shan</dc:creator>
  <cp:lastModifiedBy>Feng Shan</cp:lastModifiedBy>
  <cp:revision>651</cp:revision>
  <dcterms:created xsi:type="dcterms:W3CDTF">2020-05-07T03:28:22Z</dcterms:created>
  <dcterms:modified xsi:type="dcterms:W3CDTF">2021-04-25T01:56:09Z</dcterms:modified>
</cp:coreProperties>
</file>